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9"/>
  </p:notesMasterIdLst>
  <p:sldIdLst>
    <p:sldId id="256" r:id="rId2"/>
    <p:sldId id="313" r:id="rId3"/>
    <p:sldId id="317" r:id="rId4"/>
    <p:sldId id="310" r:id="rId5"/>
    <p:sldId id="318" r:id="rId6"/>
    <p:sldId id="319" r:id="rId7"/>
    <p:sldId id="322" r:id="rId8"/>
    <p:sldId id="320" r:id="rId9"/>
    <p:sldId id="321" r:id="rId10"/>
    <p:sldId id="323" r:id="rId11"/>
    <p:sldId id="325" r:id="rId12"/>
    <p:sldId id="339" r:id="rId13"/>
    <p:sldId id="333" r:id="rId14"/>
    <p:sldId id="324" r:id="rId15"/>
    <p:sldId id="328" r:id="rId16"/>
    <p:sldId id="340" r:id="rId17"/>
    <p:sldId id="335" r:id="rId18"/>
    <p:sldId id="338" r:id="rId19"/>
    <p:sldId id="326" r:id="rId20"/>
    <p:sldId id="327" r:id="rId21"/>
    <p:sldId id="334" r:id="rId22"/>
    <p:sldId id="341" r:id="rId23"/>
    <p:sldId id="329" r:id="rId24"/>
    <p:sldId id="330" r:id="rId25"/>
    <p:sldId id="336" r:id="rId26"/>
    <p:sldId id="337" r:id="rId27"/>
    <p:sldId id="316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D21A8C-1CA0-489E-9101-DA615AA29607}" type="datetimeFigureOut">
              <a:rPr lang="en-US" smtClean="0"/>
              <a:t>10/27/2025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9EA373-7CEA-4EAA-86E2-08F508B49E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71443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4485" eaLnBrk="0" hangingPunct="0">
              <a:defRPr sz="51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1pPr>
            <a:lvl2pPr marL="702756" indent="-270291" defTabSz="914485" eaLnBrk="0" hangingPunct="0">
              <a:defRPr sz="51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2pPr>
            <a:lvl3pPr marL="1081164" indent="-216233" defTabSz="914485" eaLnBrk="0" hangingPunct="0">
              <a:defRPr sz="51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3pPr>
            <a:lvl4pPr marL="1513629" indent="-216233" defTabSz="914485" eaLnBrk="0" hangingPunct="0">
              <a:defRPr sz="51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4pPr>
            <a:lvl5pPr marL="1946095" indent="-216233" defTabSz="914485" eaLnBrk="0" hangingPunct="0">
              <a:defRPr sz="51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5pPr>
            <a:lvl6pPr marL="2378560" indent="-216233" defTabSz="914485" eaLnBrk="0" fontAlgn="base" hangingPunct="0">
              <a:spcBef>
                <a:spcPct val="0"/>
              </a:spcBef>
              <a:spcAft>
                <a:spcPct val="0"/>
              </a:spcAft>
              <a:defRPr sz="51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6pPr>
            <a:lvl7pPr marL="2811026" indent="-216233" defTabSz="914485" eaLnBrk="0" fontAlgn="base" hangingPunct="0">
              <a:spcBef>
                <a:spcPct val="0"/>
              </a:spcBef>
              <a:spcAft>
                <a:spcPct val="0"/>
              </a:spcAft>
              <a:defRPr sz="51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7pPr>
            <a:lvl8pPr marL="3243491" indent="-216233" defTabSz="914485" eaLnBrk="0" fontAlgn="base" hangingPunct="0">
              <a:spcBef>
                <a:spcPct val="0"/>
              </a:spcBef>
              <a:spcAft>
                <a:spcPct val="0"/>
              </a:spcAft>
              <a:defRPr sz="51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8pPr>
            <a:lvl9pPr marL="3675957" indent="-216233" defTabSz="914485" eaLnBrk="0" fontAlgn="base" hangingPunct="0">
              <a:spcBef>
                <a:spcPct val="0"/>
              </a:spcBef>
              <a:spcAft>
                <a:spcPct val="0"/>
              </a:spcAft>
              <a:defRPr sz="51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9pPr>
          </a:lstStyle>
          <a:p>
            <a:fld id="{315407B3-A0FF-4FB0-A31F-081931E51A4D}" type="slidenum">
              <a:rPr lang="fr-FR" altLang="en-US" sz="1200" b="0">
                <a:solidFill>
                  <a:schemeClr val="tx1"/>
                </a:solidFill>
              </a:rPr>
              <a:pPr/>
              <a:t>12</a:t>
            </a:fld>
            <a:endParaRPr lang="fr-FR" altLang="en-US" sz="1200" b="0">
              <a:solidFill>
                <a:schemeClr val="tx1"/>
              </a:solidFill>
            </a:endParaRPr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</p:spTree>
    <p:extLst>
      <p:ext uri="{BB962C8B-B14F-4D97-AF65-F5344CB8AC3E}">
        <p14:creationId xmlns:p14="http://schemas.microsoft.com/office/powerpoint/2010/main" val="29684875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4485" eaLnBrk="0" hangingPunct="0">
              <a:defRPr sz="51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1pPr>
            <a:lvl2pPr marL="702756" indent="-270291" defTabSz="914485" eaLnBrk="0" hangingPunct="0">
              <a:defRPr sz="51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2pPr>
            <a:lvl3pPr marL="1081164" indent="-216233" defTabSz="914485" eaLnBrk="0" hangingPunct="0">
              <a:defRPr sz="51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3pPr>
            <a:lvl4pPr marL="1513629" indent="-216233" defTabSz="914485" eaLnBrk="0" hangingPunct="0">
              <a:defRPr sz="51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4pPr>
            <a:lvl5pPr marL="1946095" indent="-216233" defTabSz="914485" eaLnBrk="0" hangingPunct="0">
              <a:defRPr sz="51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5pPr>
            <a:lvl6pPr marL="2378560" indent="-216233" defTabSz="914485" eaLnBrk="0" fontAlgn="base" hangingPunct="0">
              <a:spcBef>
                <a:spcPct val="0"/>
              </a:spcBef>
              <a:spcAft>
                <a:spcPct val="0"/>
              </a:spcAft>
              <a:defRPr sz="51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6pPr>
            <a:lvl7pPr marL="2811026" indent="-216233" defTabSz="914485" eaLnBrk="0" fontAlgn="base" hangingPunct="0">
              <a:spcBef>
                <a:spcPct val="0"/>
              </a:spcBef>
              <a:spcAft>
                <a:spcPct val="0"/>
              </a:spcAft>
              <a:defRPr sz="51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7pPr>
            <a:lvl8pPr marL="3243491" indent="-216233" defTabSz="914485" eaLnBrk="0" fontAlgn="base" hangingPunct="0">
              <a:spcBef>
                <a:spcPct val="0"/>
              </a:spcBef>
              <a:spcAft>
                <a:spcPct val="0"/>
              </a:spcAft>
              <a:defRPr sz="51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8pPr>
            <a:lvl9pPr marL="3675957" indent="-216233" defTabSz="914485" eaLnBrk="0" fontAlgn="base" hangingPunct="0">
              <a:spcBef>
                <a:spcPct val="0"/>
              </a:spcBef>
              <a:spcAft>
                <a:spcPct val="0"/>
              </a:spcAft>
              <a:defRPr sz="51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9pPr>
          </a:lstStyle>
          <a:p>
            <a:fld id="{2D6A630E-6B17-436D-9978-28968764C92B}" type="slidenum">
              <a:rPr lang="fr-FR" altLang="en-US" sz="1200" b="0">
                <a:solidFill>
                  <a:schemeClr val="tx1"/>
                </a:solidFill>
              </a:rPr>
              <a:pPr/>
              <a:t>16</a:t>
            </a:fld>
            <a:endParaRPr lang="fr-FR" altLang="en-US" sz="1200" b="0">
              <a:solidFill>
                <a:schemeClr val="tx1"/>
              </a:solidFill>
            </a:endParaRPr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</p:spTree>
    <p:extLst>
      <p:ext uri="{BB962C8B-B14F-4D97-AF65-F5344CB8AC3E}">
        <p14:creationId xmlns:p14="http://schemas.microsoft.com/office/powerpoint/2010/main" val="14972623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55D888F0-4187-4073-BF6D-0F6AFAECB9EE}" type="datetime1">
              <a:rPr lang="en-US" smtClean="0"/>
              <a:t>10/27/2025</a:t>
            </a:fld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9DBEA5F0-9516-465F-A410-6A92D929B8DF}" type="slidenum">
              <a:rPr lang="en-US" smtClean="0"/>
              <a:t>‹#›</a:t>
            </a:fld>
            <a:endParaRPr lang="en-US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7BF10-360C-4D87-9035-F872739C7681}" type="datetime1">
              <a:rPr lang="en-US" smtClean="0"/>
              <a:t>10/27/2025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6EBDA-B95F-493C-9555-839B7CA946D0}" type="datetime1">
              <a:rPr lang="en-US" smtClean="0"/>
              <a:t>10/27/2025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19125-2691-4858-AF44-C1003BDB8F74}" type="datetime1">
              <a:rPr lang="en-US" smtClean="0"/>
              <a:t>10/27/2025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0CDB2-1890-44CC-B48F-1ABEED8FE821}" type="datetime1">
              <a:rPr lang="en-US" smtClean="0"/>
              <a:t>10/27/2025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284A2-2E6B-471A-9AA5-D99E13F28DA1}" type="datetime1">
              <a:rPr lang="en-US" smtClean="0"/>
              <a:t>10/27/2025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3E27A-1F61-44FA-A8CE-CF208398DD4E}" type="datetime1">
              <a:rPr lang="en-US" smtClean="0"/>
              <a:t>10/27/2025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7E38C-1672-48AF-9F2A-39D4D8858C88}" type="datetime1">
              <a:rPr lang="en-US" smtClean="0"/>
              <a:t>10/27/2025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02084-F6FE-4B0A-BD52-7F3E90DCF655}" type="datetime1">
              <a:rPr lang="en-US" smtClean="0"/>
              <a:t>10/27/2025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19A7D-E365-4BE0-AD1F-4FBD430E77F5}" type="datetime1">
              <a:rPr lang="en-US" smtClean="0"/>
              <a:t>10/27/2025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‹#›</a:t>
            </a:fld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CF226-B2E9-4289-83A3-B306AEE4423C}" type="datetime1">
              <a:rPr lang="en-US" smtClean="0"/>
              <a:t>10/27/2025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CD37CAD8-CD53-45D6-AA83-B64E2BF3D4C3}" type="datetime1">
              <a:rPr lang="en-US" smtClean="0"/>
              <a:t>10/27/2025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9DBEA5F0-9516-465F-A410-6A92D929B8D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1</a:t>
            </a:fld>
            <a:endParaRPr lang="en-US"/>
          </a:p>
        </p:txBody>
      </p:sp>
      <p:pic>
        <p:nvPicPr>
          <p:cNvPr id="4" name="Picture 2" descr="C:\Users\Asus\Desktop\بسم-الله-الرحمن-الرحیم-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9299619"/>
      </p:ext>
    </p:extLst>
  </p:cSld>
  <p:clrMapOvr>
    <a:masterClrMapping/>
  </p:clrMapOvr>
  <p:transition spd="slow">
    <p:randomBar dir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7315200" cy="1143000"/>
          </a:xfrm>
        </p:spPr>
        <p:txBody>
          <a:bodyPr>
            <a:normAutofit/>
          </a:bodyPr>
          <a:lstStyle/>
          <a:p>
            <a:pPr algn="r" rtl="1"/>
            <a:r>
              <a:rPr lang="fa-IR" b="1" dirty="0"/>
              <a:t>انواع بروز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2323652"/>
            <a:ext cx="7848600" cy="3848548"/>
          </a:xfrm>
        </p:spPr>
        <p:txBody>
          <a:bodyPr>
            <a:normAutofit/>
          </a:bodyPr>
          <a:lstStyle/>
          <a:p>
            <a:pPr algn="r" rtl="1"/>
            <a:r>
              <a:rPr lang="fa-IR" altLang="en-US" dirty="0"/>
              <a:t>بروز تجمعی </a:t>
            </a:r>
            <a:r>
              <a:rPr lang="en-US" altLang="en-US" dirty="0"/>
              <a:t>(Cumulative  Incidence)</a:t>
            </a:r>
            <a:r>
              <a:rPr lang="fa-IR" altLang="en-US" dirty="0"/>
              <a:t> یا ریسک </a:t>
            </a:r>
            <a:r>
              <a:rPr lang="en-US" altLang="en-US" dirty="0"/>
              <a:t>(Risk)</a:t>
            </a:r>
          </a:p>
          <a:p>
            <a:pPr algn="r" rtl="1"/>
            <a:endParaRPr lang="fa-IR" altLang="en-US" dirty="0">
              <a:solidFill>
                <a:schemeClr val="tx1"/>
              </a:solidFill>
            </a:endParaRPr>
          </a:p>
          <a:p>
            <a:pPr algn="r" rtl="1"/>
            <a:r>
              <a:rPr lang="fa-IR" altLang="en-US" dirty="0">
                <a:solidFill>
                  <a:schemeClr val="tx1"/>
                </a:solidFill>
              </a:rPr>
              <a:t>تراکم بروز یا چگالی بروز </a:t>
            </a:r>
            <a:r>
              <a:rPr lang="en-US" altLang="en-US" dirty="0">
                <a:solidFill>
                  <a:schemeClr val="tx1"/>
                </a:solidFill>
              </a:rPr>
              <a:t>(Incidence  Density)</a:t>
            </a:r>
            <a:endParaRPr lang="fa-IR" altLang="en-US" dirty="0">
              <a:solidFill>
                <a:schemeClr val="tx1"/>
              </a:solidFill>
            </a:endParaRPr>
          </a:p>
          <a:p>
            <a:pPr marL="68580" indent="0" algn="r" rtl="1">
              <a:buNone/>
            </a:pPr>
            <a:r>
              <a:rPr lang="fa-IR" altLang="en-US" dirty="0">
                <a:solidFill>
                  <a:schemeClr val="tx1"/>
                </a:solidFill>
              </a:rPr>
              <a:t>	یا</a:t>
            </a:r>
          </a:p>
          <a:p>
            <a:pPr marL="68580" indent="0" algn="r" rtl="1">
              <a:buNone/>
            </a:pPr>
            <a:r>
              <a:rPr lang="fa-IR" altLang="en-US" dirty="0">
                <a:solidFill>
                  <a:schemeClr val="tx1"/>
                </a:solidFill>
              </a:rPr>
              <a:t>   میزان بروز یا میزان بروز شخص - زمان </a:t>
            </a:r>
            <a:r>
              <a:rPr lang="en-US" altLang="en-US" dirty="0">
                <a:solidFill>
                  <a:schemeClr val="tx1"/>
                </a:solidFill>
              </a:rPr>
              <a:t>(Incidence  Rate)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556349"/>
      </p:ext>
    </p:extLst>
  </p:cSld>
  <p:clrMapOvr>
    <a:masterClrMapping/>
  </p:clrMapOvr>
  <p:transition spd="slow">
    <p:pull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7315200" cy="1143000"/>
          </a:xfrm>
        </p:spPr>
        <p:txBody>
          <a:bodyPr>
            <a:normAutofit/>
          </a:bodyPr>
          <a:lstStyle/>
          <a:p>
            <a:pPr algn="r" rtl="1"/>
            <a:r>
              <a:rPr lang="fa-IR" b="1" dirty="0"/>
              <a:t>بروز تجمعی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981200"/>
            <a:ext cx="7467600" cy="3848548"/>
          </a:xfrm>
        </p:spPr>
        <p:txBody>
          <a:bodyPr>
            <a:normAutofit/>
          </a:bodyPr>
          <a:lstStyle/>
          <a:p>
            <a:pPr algn="just" rtl="1"/>
            <a:r>
              <a:rPr lang="fa-IR" altLang="en-US" dirty="0"/>
              <a:t>به بروزی که در یک دوره زمانی خاص محاسبه می‌شود و در آن مدت تمام افراد آن جامعه در خطر ابتلا به آن بیماری یا آن حادثه بوده اند بروز تجمعی گفته می‌شود.</a:t>
            </a:r>
            <a:endParaRPr lang="fa-IR" altLang="en-US" dirty="0">
              <a:solidFill>
                <a:schemeClr val="tx1"/>
              </a:solidFill>
            </a:endParaRPr>
          </a:p>
          <a:p>
            <a:pPr algn="just" rtl="1"/>
            <a:endParaRPr lang="fa-IR" altLang="en-US" dirty="0">
              <a:solidFill>
                <a:schemeClr val="tx1"/>
              </a:solidFill>
            </a:endParaRPr>
          </a:p>
          <a:p>
            <a:pPr algn="just" rtl="1"/>
            <a:r>
              <a:rPr lang="fa-IR" altLang="en-US" dirty="0">
                <a:solidFill>
                  <a:schemeClr val="tx1"/>
                </a:solidFill>
              </a:rPr>
              <a:t>در محاسبه این بروز آنچه که اهمیت دارد مشخص کردن دقیق طول زمان محاسبه و تحت نظر بودن (در معرض خطر قرار داشتن) تمام افراد در طول مدت مشخص است.</a:t>
            </a:r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11</a:t>
            </a:fld>
            <a:endParaRPr lang="en-US"/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263" y="5334000"/>
            <a:ext cx="7475537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21986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3733800" y="533400"/>
            <a:ext cx="193675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1pPr>
            <a:lvl2pPr marL="742950" indent="-285750"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2pPr>
            <a:lvl3pPr marL="1143000" indent="-228600"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3pPr>
            <a:lvl4pPr marL="1600200" indent="-228600"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4pPr>
            <a:lvl5pPr marL="2057400" indent="-228600"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9pPr>
          </a:lstStyle>
          <a:p>
            <a:r>
              <a:rPr lang="fa-IR" altLang="en-US" sz="3600">
                <a:solidFill>
                  <a:srgbClr val="000066"/>
                </a:solidFill>
                <a:cs typeface="B Titr" pitchFamily="2" charset="-78"/>
              </a:rPr>
              <a:t>بروز تجمعی</a:t>
            </a:r>
            <a:endParaRPr lang="en-US" altLang="en-US" sz="3600">
              <a:solidFill>
                <a:srgbClr val="000066"/>
              </a:solidFill>
              <a:cs typeface="B Titr" pitchFamily="2" charset="-78"/>
            </a:endParaRPr>
          </a:p>
        </p:txBody>
      </p:sp>
      <p:sp>
        <p:nvSpPr>
          <p:cNvPr id="30723" name="Line 3"/>
          <p:cNvSpPr>
            <a:spLocks noChangeShapeType="1"/>
          </p:cNvSpPr>
          <p:nvPr/>
        </p:nvSpPr>
        <p:spPr bwMode="auto">
          <a:xfrm flipV="1">
            <a:off x="1809750" y="3429000"/>
            <a:ext cx="3581400" cy="3175"/>
          </a:xfrm>
          <a:prstGeom prst="line">
            <a:avLst/>
          </a:prstGeom>
          <a:noFill/>
          <a:ln w="47625">
            <a:solidFill>
              <a:srgbClr val="00008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24" name="Line 4"/>
          <p:cNvSpPr>
            <a:spLocks noChangeShapeType="1"/>
          </p:cNvSpPr>
          <p:nvPr/>
        </p:nvSpPr>
        <p:spPr bwMode="auto">
          <a:xfrm flipV="1">
            <a:off x="1801813" y="3200400"/>
            <a:ext cx="1684337" cy="0"/>
          </a:xfrm>
          <a:prstGeom prst="line">
            <a:avLst/>
          </a:prstGeom>
          <a:noFill/>
          <a:ln w="47625">
            <a:solidFill>
              <a:srgbClr val="00008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25" name="Line 5"/>
          <p:cNvSpPr>
            <a:spLocks noChangeShapeType="1"/>
          </p:cNvSpPr>
          <p:nvPr/>
        </p:nvSpPr>
        <p:spPr bwMode="auto">
          <a:xfrm flipV="1">
            <a:off x="1809750" y="4191000"/>
            <a:ext cx="3581400" cy="3175"/>
          </a:xfrm>
          <a:prstGeom prst="line">
            <a:avLst/>
          </a:prstGeom>
          <a:noFill/>
          <a:ln w="47625">
            <a:solidFill>
              <a:srgbClr val="00008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26" name="Line 6"/>
          <p:cNvSpPr>
            <a:spLocks noChangeShapeType="1"/>
          </p:cNvSpPr>
          <p:nvPr/>
        </p:nvSpPr>
        <p:spPr bwMode="auto">
          <a:xfrm flipV="1">
            <a:off x="1809750" y="4419600"/>
            <a:ext cx="2286000" cy="6350"/>
          </a:xfrm>
          <a:prstGeom prst="line">
            <a:avLst/>
          </a:prstGeom>
          <a:noFill/>
          <a:ln w="47625">
            <a:solidFill>
              <a:srgbClr val="00008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0471" name="Rectangle 7"/>
          <p:cNvSpPr>
            <a:spLocks noChangeArrowheads="1"/>
          </p:cNvSpPr>
          <p:nvPr/>
        </p:nvSpPr>
        <p:spPr bwMode="auto">
          <a:xfrm rot="-1920000">
            <a:off x="6088905" y="2819400"/>
            <a:ext cx="22193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1pPr>
            <a:lvl2pPr marL="742950" indent="-285750"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2pPr>
            <a:lvl3pPr marL="1143000" indent="-228600"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3pPr>
            <a:lvl4pPr marL="1600200" indent="-228600"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4pPr>
            <a:lvl5pPr marL="2057400" indent="-228600"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9pPr>
          </a:lstStyle>
          <a:p>
            <a:r>
              <a:rPr lang="en-US" altLang="en-US" sz="4000" i="1" dirty="0">
                <a:solidFill>
                  <a:srgbClr val="FF0000"/>
                </a:solidFill>
              </a:rPr>
              <a:t>Risk</a:t>
            </a:r>
          </a:p>
        </p:txBody>
      </p:sp>
      <p:sp>
        <p:nvSpPr>
          <p:cNvPr id="190472" name="Rectangle 8"/>
          <p:cNvSpPr>
            <a:spLocks noChangeArrowheads="1"/>
          </p:cNvSpPr>
          <p:nvPr/>
        </p:nvSpPr>
        <p:spPr bwMode="auto">
          <a:xfrm>
            <a:off x="838200" y="1295400"/>
            <a:ext cx="74676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1pPr>
            <a:lvl2pPr marL="742950" indent="-285750"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2pPr>
            <a:lvl3pPr marL="1143000" indent="-228600"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3pPr>
            <a:lvl4pPr marL="1600200" indent="-228600"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4pPr>
            <a:lvl5pPr marL="2057400" indent="-228600"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9pPr>
          </a:lstStyle>
          <a:p>
            <a:pPr algn="ctr">
              <a:buClr>
                <a:srgbClr val="FF0000"/>
              </a:buClr>
              <a:buFont typeface="SPC MarkersBullets" pitchFamily="2" charset="2"/>
              <a:buNone/>
            </a:pPr>
            <a:r>
              <a:rPr lang="en-US" altLang="en-US" sz="2400" dirty="0">
                <a:solidFill>
                  <a:srgbClr val="000080"/>
                </a:solidFill>
              </a:rPr>
              <a:t>Cumulative Incidence assumes that entire population at risk</a:t>
            </a:r>
            <a:endParaRPr lang="fa-IR" altLang="en-US" sz="2400" dirty="0">
              <a:solidFill>
                <a:srgbClr val="000080"/>
              </a:solidFill>
            </a:endParaRPr>
          </a:p>
          <a:p>
            <a:pPr algn="ctr">
              <a:buClr>
                <a:srgbClr val="FF0000"/>
              </a:buClr>
              <a:buFont typeface="SPC MarkersBullets" pitchFamily="2" charset="2"/>
              <a:buNone/>
            </a:pPr>
            <a:r>
              <a:rPr lang="en-US" altLang="en-US" sz="2400" dirty="0">
                <a:solidFill>
                  <a:srgbClr val="000080"/>
                </a:solidFill>
              </a:rPr>
              <a:t> followed up for specified time period</a:t>
            </a:r>
          </a:p>
        </p:txBody>
      </p:sp>
      <p:sp>
        <p:nvSpPr>
          <p:cNvPr id="30729" name="Line 9"/>
          <p:cNvSpPr>
            <a:spLocks noChangeShapeType="1"/>
          </p:cNvSpPr>
          <p:nvPr/>
        </p:nvSpPr>
        <p:spPr bwMode="auto">
          <a:xfrm flipV="1">
            <a:off x="1809750" y="3657600"/>
            <a:ext cx="2438400" cy="3175"/>
          </a:xfrm>
          <a:prstGeom prst="line">
            <a:avLst/>
          </a:prstGeom>
          <a:noFill/>
          <a:ln w="47625">
            <a:solidFill>
              <a:srgbClr val="00008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30" name="Line 10"/>
          <p:cNvSpPr>
            <a:spLocks noChangeShapeType="1"/>
          </p:cNvSpPr>
          <p:nvPr/>
        </p:nvSpPr>
        <p:spPr bwMode="auto">
          <a:xfrm flipV="1">
            <a:off x="1809750" y="2971800"/>
            <a:ext cx="2438400" cy="3175"/>
          </a:xfrm>
          <a:prstGeom prst="line">
            <a:avLst/>
          </a:prstGeom>
          <a:noFill/>
          <a:ln w="47625">
            <a:solidFill>
              <a:srgbClr val="00008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31" name="Line 11"/>
          <p:cNvSpPr>
            <a:spLocks noChangeShapeType="1"/>
          </p:cNvSpPr>
          <p:nvPr/>
        </p:nvSpPr>
        <p:spPr bwMode="auto">
          <a:xfrm flipV="1">
            <a:off x="1809750" y="4953000"/>
            <a:ext cx="3581400" cy="3175"/>
          </a:xfrm>
          <a:prstGeom prst="line">
            <a:avLst/>
          </a:prstGeom>
          <a:noFill/>
          <a:ln w="47625">
            <a:solidFill>
              <a:srgbClr val="00008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32" name="Line 12"/>
          <p:cNvSpPr>
            <a:spLocks noChangeShapeType="1"/>
          </p:cNvSpPr>
          <p:nvPr/>
        </p:nvSpPr>
        <p:spPr bwMode="auto">
          <a:xfrm flipV="1">
            <a:off x="1809750" y="3962400"/>
            <a:ext cx="2438400" cy="3175"/>
          </a:xfrm>
          <a:prstGeom prst="line">
            <a:avLst/>
          </a:prstGeom>
          <a:noFill/>
          <a:ln w="47625">
            <a:solidFill>
              <a:srgbClr val="00008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33" name="Line 13"/>
          <p:cNvSpPr>
            <a:spLocks noChangeShapeType="1"/>
          </p:cNvSpPr>
          <p:nvPr/>
        </p:nvSpPr>
        <p:spPr bwMode="auto">
          <a:xfrm>
            <a:off x="1809750" y="2667000"/>
            <a:ext cx="0" cy="34290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34" name="Line 14"/>
          <p:cNvSpPr>
            <a:spLocks noChangeShapeType="1"/>
          </p:cNvSpPr>
          <p:nvPr/>
        </p:nvSpPr>
        <p:spPr bwMode="auto">
          <a:xfrm>
            <a:off x="5391150" y="2667000"/>
            <a:ext cx="0" cy="34290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35" name="Line 15"/>
          <p:cNvSpPr>
            <a:spLocks noChangeShapeType="1"/>
          </p:cNvSpPr>
          <p:nvPr/>
        </p:nvSpPr>
        <p:spPr bwMode="auto">
          <a:xfrm flipV="1">
            <a:off x="1809750" y="4648200"/>
            <a:ext cx="3581400" cy="3175"/>
          </a:xfrm>
          <a:prstGeom prst="line">
            <a:avLst/>
          </a:prstGeom>
          <a:noFill/>
          <a:ln w="47625">
            <a:solidFill>
              <a:srgbClr val="00008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36" name="Line 16"/>
          <p:cNvSpPr>
            <a:spLocks noChangeShapeType="1"/>
          </p:cNvSpPr>
          <p:nvPr/>
        </p:nvSpPr>
        <p:spPr bwMode="auto">
          <a:xfrm flipV="1">
            <a:off x="1809750" y="5257800"/>
            <a:ext cx="2514600" cy="3175"/>
          </a:xfrm>
          <a:prstGeom prst="line">
            <a:avLst/>
          </a:prstGeom>
          <a:noFill/>
          <a:ln w="47625">
            <a:solidFill>
              <a:srgbClr val="00008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37" name="Line 17"/>
          <p:cNvSpPr>
            <a:spLocks noChangeShapeType="1"/>
          </p:cNvSpPr>
          <p:nvPr/>
        </p:nvSpPr>
        <p:spPr bwMode="auto">
          <a:xfrm flipV="1">
            <a:off x="1809750" y="5562600"/>
            <a:ext cx="3048000" cy="3175"/>
          </a:xfrm>
          <a:prstGeom prst="line">
            <a:avLst/>
          </a:prstGeom>
          <a:noFill/>
          <a:ln w="47625">
            <a:solidFill>
              <a:srgbClr val="00008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38" name="Line 18"/>
          <p:cNvSpPr>
            <a:spLocks noChangeShapeType="1"/>
          </p:cNvSpPr>
          <p:nvPr/>
        </p:nvSpPr>
        <p:spPr bwMode="auto">
          <a:xfrm flipV="1">
            <a:off x="1809750" y="5867400"/>
            <a:ext cx="3581400" cy="3175"/>
          </a:xfrm>
          <a:prstGeom prst="line">
            <a:avLst/>
          </a:prstGeom>
          <a:noFill/>
          <a:ln w="47625">
            <a:solidFill>
              <a:srgbClr val="00008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39" name="Text Box 19"/>
          <p:cNvSpPr txBox="1">
            <a:spLocks noChangeArrowheads="1"/>
          </p:cNvSpPr>
          <p:nvPr/>
        </p:nvSpPr>
        <p:spPr bwMode="auto">
          <a:xfrm>
            <a:off x="4095750" y="2724150"/>
            <a:ext cx="228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1pPr>
            <a:lvl2pPr marL="742950" indent="-285750"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2pPr>
            <a:lvl3pPr marL="1143000" indent="-228600"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3pPr>
            <a:lvl4pPr marL="1600200" indent="-228600"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4pPr>
            <a:lvl5pPr marL="2057400" indent="-228600"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400">
                <a:solidFill>
                  <a:srgbClr val="FF0000"/>
                </a:solidFill>
              </a:rPr>
              <a:t>x</a:t>
            </a:r>
            <a:endParaRPr lang="en-US" altLang="en-US" sz="2400" b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30740" name="Text Box 20"/>
          <p:cNvSpPr txBox="1">
            <a:spLocks noChangeArrowheads="1"/>
          </p:cNvSpPr>
          <p:nvPr/>
        </p:nvSpPr>
        <p:spPr bwMode="auto">
          <a:xfrm>
            <a:off x="3333750" y="2933700"/>
            <a:ext cx="228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1pPr>
            <a:lvl2pPr marL="742950" indent="-285750"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2pPr>
            <a:lvl3pPr marL="1143000" indent="-228600"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3pPr>
            <a:lvl4pPr marL="1600200" indent="-228600"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4pPr>
            <a:lvl5pPr marL="2057400" indent="-228600"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400">
                <a:solidFill>
                  <a:srgbClr val="FF0000"/>
                </a:solidFill>
              </a:rPr>
              <a:t>x</a:t>
            </a:r>
            <a:endParaRPr lang="en-US" altLang="en-US" sz="2400" b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30741" name="Text Box 21"/>
          <p:cNvSpPr txBox="1">
            <a:spLocks noChangeArrowheads="1"/>
          </p:cNvSpPr>
          <p:nvPr/>
        </p:nvSpPr>
        <p:spPr bwMode="auto">
          <a:xfrm>
            <a:off x="4095750" y="3409950"/>
            <a:ext cx="228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1pPr>
            <a:lvl2pPr marL="742950" indent="-285750"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2pPr>
            <a:lvl3pPr marL="1143000" indent="-228600"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3pPr>
            <a:lvl4pPr marL="1600200" indent="-228600"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4pPr>
            <a:lvl5pPr marL="2057400" indent="-228600"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400">
                <a:solidFill>
                  <a:srgbClr val="FF0000"/>
                </a:solidFill>
              </a:rPr>
              <a:t>x</a:t>
            </a:r>
            <a:endParaRPr lang="en-US" altLang="en-US" sz="2400" b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30742" name="Text Box 22"/>
          <p:cNvSpPr txBox="1">
            <a:spLocks noChangeArrowheads="1"/>
          </p:cNvSpPr>
          <p:nvPr/>
        </p:nvSpPr>
        <p:spPr bwMode="auto">
          <a:xfrm>
            <a:off x="3943350" y="4171950"/>
            <a:ext cx="228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1pPr>
            <a:lvl2pPr marL="742950" indent="-285750"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2pPr>
            <a:lvl3pPr marL="1143000" indent="-228600"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3pPr>
            <a:lvl4pPr marL="1600200" indent="-228600"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4pPr>
            <a:lvl5pPr marL="2057400" indent="-228600"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400">
                <a:solidFill>
                  <a:srgbClr val="FF0000"/>
                </a:solidFill>
              </a:rPr>
              <a:t>x</a:t>
            </a:r>
            <a:endParaRPr lang="en-US" altLang="en-US" sz="2400" b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30743" name="Text Box 23"/>
          <p:cNvSpPr txBox="1">
            <a:spLocks noChangeArrowheads="1"/>
          </p:cNvSpPr>
          <p:nvPr/>
        </p:nvSpPr>
        <p:spPr bwMode="auto">
          <a:xfrm>
            <a:off x="4114800" y="5029200"/>
            <a:ext cx="228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1pPr>
            <a:lvl2pPr marL="742950" indent="-285750"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2pPr>
            <a:lvl3pPr marL="1143000" indent="-228600"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3pPr>
            <a:lvl4pPr marL="1600200" indent="-228600"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4pPr>
            <a:lvl5pPr marL="2057400" indent="-228600"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400">
                <a:solidFill>
                  <a:srgbClr val="FF0000"/>
                </a:solidFill>
              </a:rPr>
              <a:t>x</a:t>
            </a:r>
            <a:endParaRPr lang="en-US" altLang="en-US" sz="2400" b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30744" name="Text Box 24"/>
          <p:cNvSpPr txBox="1">
            <a:spLocks noChangeArrowheads="1"/>
          </p:cNvSpPr>
          <p:nvPr/>
        </p:nvSpPr>
        <p:spPr bwMode="auto">
          <a:xfrm>
            <a:off x="4114800" y="3714750"/>
            <a:ext cx="228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1pPr>
            <a:lvl2pPr marL="742950" indent="-285750"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2pPr>
            <a:lvl3pPr marL="1143000" indent="-228600"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3pPr>
            <a:lvl4pPr marL="1600200" indent="-228600"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4pPr>
            <a:lvl5pPr marL="2057400" indent="-228600"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400">
                <a:solidFill>
                  <a:srgbClr val="FF0000"/>
                </a:solidFill>
              </a:rPr>
              <a:t>x</a:t>
            </a:r>
            <a:endParaRPr lang="en-US" altLang="en-US" sz="2400" b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30745" name="Text Box 25"/>
          <p:cNvSpPr txBox="1">
            <a:spLocks noChangeArrowheads="1"/>
          </p:cNvSpPr>
          <p:nvPr/>
        </p:nvSpPr>
        <p:spPr bwMode="auto">
          <a:xfrm>
            <a:off x="4705350" y="5334000"/>
            <a:ext cx="228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1pPr>
            <a:lvl2pPr marL="742950" indent="-285750"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2pPr>
            <a:lvl3pPr marL="1143000" indent="-228600"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3pPr>
            <a:lvl4pPr marL="1600200" indent="-228600"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4pPr>
            <a:lvl5pPr marL="2057400" indent="-228600"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400">
                <a:solidFill>
                  <a:srgbClr val="FF0000"/>
                </a:solidFill>
              </a:rPr>
              <a:t>x</a:t>
            </a:r>
            <a:endParaRPr lang="en-US" altLang="en-US" sz="2400" b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30746" name="Text Box 26"/>
          <p:cNvSpPr txBox="1">
            <a:spLocks noChangeArrowheads="1"/>
          </p:cNvSpPr>
          <p:nvPr/>
        </p:nvSpPr>
        <p:spPr bwMode="auto">
          <a:xfrm>
            <a:off x="5981700" y="5562600"/>
            <a:ext cx="25336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1pPr>
            <a:lvl2pPr marL="742950" indent="-285750"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2pPr>
            <a:lvl3pPr marL="1143000" indent="-228600"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3pPr>
            <a:lvl4pPr marL="1600200" indent="-228600"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4pPr>
            <a:lvl5pPr marL="2057400" indent="-228600"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000" dirty="0">
                <a:solidFill>
                  <a:srgbClr val="FF0000"/>
                </a:solidFill>
              </a:rPr>
              <a:t>x</a:t>
            </a:r>
            <a:r>
              <a:rPr lang="en-US" altLang="en-US" sz="2000" dirty="0">
                <a:solidFill>
                  <a:srgbClr val="000066"/>
                </a:solidFill>
              </a:rPr>
              <a:t>  disease onset</a:t>
            </a:r>
            <a:endParaRPr lang="en-US" altLang="en-US" sz="2000" b="0" dirty="0">
              <a:solidFill>
                <a:srgbClr val="000066"/>
              </a:solidFill>
              <a:latin typeface="Times New Roman" pitchFamily="18" charset="0"/>
            </a:endParaRPr>
          </a:p>
        </p:txBody>
      </p:sp>
      <p:sp>
        <p:nvSpPr>
          <p:cNvPr id="30747" name="Rectangle 27"/>
          <p:cNvSpPr>
            <a:spLocks noChangeArrowheads="1"/>
          </p:cNvSpPr>
          <p:nvPr/>
        </p:nvSpPr>
        <p:spPr bwMode="auto">
          <a:xfrm>
            <a:off x="1676400" y="6119813"/>
            <a:ext cx="1116013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1pPr>
            <a:lvl2pPr marL="742950" indent="-285750"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2pPr>
            <a:lvl3pPr marL="1143000" indent="-228600"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3pPr>
            <a:lvl4pPr marL="1600200" indent="-228600"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4pPr>
            <a:lvl5pPr marL="2057400" indent="-228600"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9pPr>
          </a:lstStyle>
          <a:p>
            <a:r>
              <a:rPr lang="en-US" altLang="en-US" sz="2300">
                <a:solidFill>
                  <a:srgbClr val="FF0000"/>
                </a:solidFill>
              </a:rPr>
              <a:t>Month 1</a:t>
            </a:r>
            <a:endParaRPr lang="en-US" altLang="en-US" sz="2400" b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30748" name="Rectangle 28"/>
          <p:cNvSpPr>
            <a:spLocks noChangeArrowheads="1"/>
          </p:cNvSpPr>
          <p:nvPr/>
        </p:nvSpPr>
        <p:spPr bwMode="auto">
          <a:xfrm>
            <a:off x="5257800" y="6107113"/>
            <a:ext cx="1196975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1pPr>
            <a:lvl2pPr marL="742950" indent="-285750"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2pPr>
            <a:lvl3pPr marL="1143000" indent="-228600"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3pPr>
            <a:lvl4pPr marL="1600200" indent="-228600"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4pPr>
            <a:lvl5pPr marL="2057400" indent="-228600"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9pPr>
          </a:lstStyle>
          <a:p>
            <a:r>
              <a:rPr lang="en-US" altLang="en-US" sz="2300">
                <a:solidFill>
                  <a:srgbClr val="FF0000"/>
                </a:solidFill>
              </a:rPr>
              <a:t>Month12</a:t>
            </a:r>
            <a:endParaRPr lang="en-US" altLang="en-US" sz="2400" b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190493" name="Text Box 29"/>
          <p:cNvSpPr txBox="1">
            <a:spLocks noChangeArrowheads="1"/>
          </p:cNvSpPr>
          <p:nvPr/>
        </p:nvSpPr>
        <p:spPr bwMode="auto">
          <a:xfrm>
            <a:off x="5715000" y="4191000"/>
            <a:ext cx="2895600" cy="101758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1pPr>
            <a:lvl2pPr marL="742950" indent="-285750"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2pPr>
            <a:lvl3pPr marL="1143000" indent="-228600"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3pPr>
            <a:lvl4pPr marL="1600200" indent="-228600"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4pPr>
            <a:lvl5pPr marL="2057400" indent="-228600"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fr-CH" altLang="en-US" sz="2400" dirty="0"/>
              <a:t>CI = 7/12 per </a:t>
            </a:r>
            <a:r>
              <a:rPr lang="fr-CH" altLang="en-US" sz="2400" dirty="0" err="1"/>
              <a:t>year</a:t>
            </a:r>
            <a:endParaRPr lang="fr-CH" altLang="en-US" sz="2400" dirty="0"/>
          </a:p>
          <a:p>
            <a:pPr eaLnBrk="1" hangingPunct="1">
              <a:spcBef>
                <a:spcPct val="50000"/>
              </a:spcBef>
            </a:pPr>
            <a:r>
              <a:rPr lang="fr-CH" altLang="en-US" sz="2400" dirty="0"/>
              <a:t>     = 0.58 per </a:t>
            </a:r>
            <a:r>
              <a:rPr lang="fr-CH" altLang="en-US" sz="2400" dirty="0" err="1"/>
              <a:t>year</a:t>
            </a:r>
            <a:endParaRPr lang="fr-FR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281822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0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049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7315200" cy="1143000"/>
          </a:xfrm>
        </p:spPr>
        <p:txBody>
          <a:bodyPr>
            <a:normAutofit/>
          </a:bodyPr>
          <a:lstStyle/>
          <a:p>
            <a:pPr algn="r" rtl="1"/>
            <a:r>
              <a:rPr lang="fa-IR" b="1" dirty="0"/>
              <a:t>معایب بروز تجمعی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323652"/>
            <a:ext cx="7467600" cy="3848548"/>
          </a:xfrm>
        </p:spPr>
        <p:txBody>
          <a:bodyPr>
            <a:normAutofit/>
          </a:bodyPr>
          <a:lstStyle/>
          <a:p>
            <a:pPr algn="justLow" rtl="1"/>
            <a:r>
              <a:rPr lang="fa-IR" altLang="en-US" dirty="0"/>
              <a:t>تاثیر افراد خارج شده از مطالعه در نظر گرفته نمی‌شود.</a:t>
            </a:r>
          </a:p>
          <a:p>
            <a:pPr algn="justLow" rtl="1"/>
            <a:endParaRPr lang="fa-IR" altLang="en-US" dirty="0"/>
          </a:p>
          <a:p>
            <a:pPr algn="justLow" rtl="1"/>
            <a:endParaRPr lang="fa-IR" altLang="en-US" dirty="0"/>
          </a:p>
          <a:p>
            <a:pPr algn="justLow" rtl="1"/>
            <a:r>
              <a:rPr lang="fa-IR" altLang="en-US" dirty="0"/>
              <a:t>زمان رخ دادن پیامد مورد نظر در نظر گرفته نمی‌شود.</a:t>
            </a:r>
          </a:p>
          <a:p>
            <a:pPr algn="just" rtl="1"/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3353448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7315200" cy="990600"/>
          </a:xfrm>
        </p:spPr>
        <p:txBody>
          <a:bodyPr>
            <a:normAutofit/>
          </a:bodyPr>
          <a:lstStyle/>
          <a:p>
            <a:pPr algn="r" rtl="1"/>
            <a:r>
              <a:rPr lang="fa-IR" b="1" dirty="0"/>
              <a:t>تراکم بروز (میزان بروز)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133600"/>
            <a:ext cx="7467600" cy="4305748"/>
          </a:xfrm>
        </p:spPr>
        <p:txBody>
          <a:bodyPr>
            <a:normAutofit fontScale="92500" lnSpcReduction="10000"/>
          </a:bodyPr>
          <a:lstStyle/>
          <a:p>
            <a:pPr algn="just" rtl="1"/>
            <a:r>
              <a:rPr lang="fa-IR" altLang="en-US" dirty="0"/>
              <a:t>در بسیاری از موارد پیگیری تمام افرادی که در مخرج کسر قرار می‌گیرند، برای تمام مدت و به دلایل مختلف عملی نخواهد بود.</a:t>
            </a:r>
          </a:p>
          <a:p>
            <a:pPr algn="just" rtl="1"/>
            <a:r>
              <a:rPr lang="fa-IR" altLang="en-US" dirty="0">
                <a:solidFill>
                  <a:schemeClr val="tx1"/>
                </a:solidFill>
              </a:rPr>
              <a:t>ممکن است بعضی از افراد پیگیری نشده باشند و یا بدلایل دیگری غیر از بیماری مورد نظر ما فوت کرده باشند.</a:t>
            </a:r>
          </a:p>
          <a:p>
            <a:pPr algn="just" rtl="1"/>
            <a:r>
              <a:rPr lang="fa-IR" altLang="en-US" dirty="0">
                <a:solidFill>
                  <a:schemeClr val="tx1"/>
                </a:solidFill>
              </a:rPr>
              <a:t>وقتی افراد مختلف برای مدتی متفاوت پیگیری شده‌اند محاسبه میزان بروز با مخرج کسری از مجموعه افرادی که در زمانهای مختلف در معرض خطر بوده و پیگیری شده‌اند صورت می‌گیرد.</a:t>
            </a:r>
          </a:p>
          <a:p>
            <a:pPr algn="just" rtl="1"/>
            <a:r>
              <a:rPr lang="fa-IR" altLang="en-US" dirty="0">
                <a:solidFill>
                  <a:schemeClr val="tx1"/>
                </a:solidFill>
              </a:rPr>
              <a:t>این بروز به تراکم بروز یا چگالی بروز نیز شهرت دارد.</a:t>
            </a:r>
          </a:p>
          <a:p>
            <a:pPr algn="just" rtl="1"/>
            <a:r>
              <a:rPr lang="fa-IR" altLang="en-US" dirty="0">
                <a:solidFill>
                  <a:schemeClr val="tx1"/>
                </a:solidFill>
              </a:rPr>
              <a:t>این میزان بروز، میزان </a:t>
            </a:r>
            <a:r>
              <a:rPr lang="fa-IR" altLang="en-US" dirty="0">
                <a:solidFill>
                  <a:srgbClr val="C00000"/>
                </a:solidFill>
              </a:rPr>
              <a:t>بروز شخص – زمان</a:t>
            </a:r>
            <a:r>
              <a:rPr lang="fa-IR" altLang="en-US" dirty="0">
                <a:solidFill>
                  <a:schemeClr val="tx1"/>
                </a:solidFill>
              </a:rPr>
              <a:t> نامیده می‌شود که اغلب بیان‌کننده یک دوره زمانی پیگیری چند ماهه و یا چند ساله است.</a:t>
            </a:r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3228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47712"/>
            <a:ext cx="8229600" cy="700088"/>
          </a:xfrm>
        </p:spPr>
        <p:txBody>
          <a:bodyPr>
            <a:noAutofit/>
          </a:bodyPr>
          <a:lstStyle/>
          <a:p>
            <a:pPr algn="r" rtl="1" eaLnBrk="1" hangingPunct="1"/>
            <a:r>
              <a:rPr lang="fa-IR" altLang="en-US" b="1" dirty="0">
                <a:latin typeface="Times New Roman" pitchFamily="18" charset="0"/>
              </a:rPr>
              <a:t>میزان </a:t>
            </a:r>
            <a:r>
              <a:rPr lang="fa-IR" altLang="en-US" b="1" dirty="0"/>
              <a:t>بروز شخص - زمان</a:t>
            </a:r>
            <a:endParaRPr lang="en-US" altLang="en-US" b="1" dirty="0"/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3124200"/>
            <a:ext cx="8229600" cy="3505200"/>
          </a:xfrm>
        </p:spPr>
        <p:txBody>
          <a:bodyPr>
            <a:normAutofit/>
          </a:bodyPr>
          <a:lstStyle/>
          <a:p>
            <a:pPr algn="just" rtl="1" eaLnBrk="1" hangingPunct="1"/>
            <a:r>
              <a:rPr lang="fa-IR" altLang="en-US" dirty="0"/>
              <a:t>سرعتی که بیماران جدید، در طول زمان تشخیص داده شده‌اند را نشان می‌دهد.</a:t>
            </a:r>
          </a:p>
          <a:p>
            <a:pPr algn="just" rtl="1" eaLnBrk="1" hangingPunct="1"/>
            <a:r>
              <a:rPr lang="fa-IR" altLang="en-US" dirty="0">
                <a:solidFill>
                  <a:srgbClr val="C00000"/>
                </a:solidFill>
              </a:rPr>
              <a:t>کل شخص – زمان</a:t>
            </a:r>
            <a:r>
              <a:rPr lang="fa-IR" altLang="en-US" dirty="0">
                <a:solidFill>
                  <a:schemeClr val="tx1"/>
                </a:solidFill>
              </a:rPr>
              <a:t> برابر است با مجموع طول زمانی که هر یک از افراد جامعه مورد نظر، در معرض </a:t>
            </a:r>
            <a:r>
              <a:rPr lang="fa-IR" altLang="en-US" dirty="0"/>
              <a:t>خطر ابتلا به آن بیماری بوده است.</a:t>
            </a:r>
          </a:p>
          <a:p>
            <a:pPr algn="just" rtl="1" eaLnBrk="1" hangingPunct="1"/>
            <a:r>
              <a:rPr lang="fa-IR" altLang="en-US" dirty="0">
                <a:solidFill>
                  <a:srgbClr val="C00000"/>
                </a:solidFill>
              </a:rPr>
              <a:t>مدت زمان در معرض خطر</a:t>
            </a:r>
            <a:r>
              <a:rPr lang="fa-IR" altLang="en-US" dirty="0">
                <a:solidFill>
                  <a:schemeClr val="tx1"/>
                </a:solidFill>
              </a:rPr>
              <a:t> برابر است </a:t>
            </a:r>
            <a:r>
              <a:rPr lang="fa-IR" altLang="en-US" dirty="0"/>
              <a:t>با مدت زمانی که طی آن فرد تحت مطالعه سالم بوده و در خطر ابتلا به بیماری قرار داشته است.</a:t>
            </a:r>
            <a:endParaRPr lang="en-US" altLang="en-US" dirty="0"/>
          </a:p>
        </p:txBody>
      </p:sp>
      <p:sp>
        <p:nvSpPr>
          <p:cNvPr id="54276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54277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54278" name="Picture 6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828800"/>
            <a:ext cx="69294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519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4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990600" y="1771650"/>
            <a:ext cx="762000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1pPr>
            <a:lvl2pPr marL="742950" indent="-285750"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2pPr>
            <a:lvl3pPr marL="1143000" indent="-228600"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3pPr>
            <a:lvl4pPr marL="1600200" indent="-228600"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4pPr>
            <a:lvl5pPr marL="2057400" indent="-228600"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400">
                <a:solidFill>
                  <a:srgbClr val="000066"/>
                </a:solidFill>
              </a:rPr>
              <a:t>A</a:t>
            </a:r>
          </a:p>
          <a:p>
            <a:pPr>
              <a:spcBef>
                <a:spcPct val="50000"/>
              </a:spcBef>
            </a:pPr>
            <a:r>
              <a:rPr lang="en-US" altLang="en-US" sz="2400">
                <a:solidFill>
                  <a:srgbClr val="000066"/>
                </a:solidFill>
              </a:rPr>
              <a:t>B</a:t>
            </a:r>
          </a:p>
          <a:p>
            <a:pPr>
              <a:spcBef>
                <a:spcPct val="50000"/>
              </a:spcBef>
            </a:pPr>
            <a:r>
              <a:rPr lang="en-US" altLang="en-US" sz="2400">
                <a:solidFill>
                  <a:srgbClr val="000066"/>
                </a:solidFill>
              </a:rPr>
              <a:t>C</a:t>
            </a:r>
          </a:p>
          <a:p>
            <a:pPr>
              <a:spcBef>
                <a:spcPct val="50000"/>
              </a:spcBef>
            </a:pPr>
            <a:r>
              <a:rPr lang="en-US" altLang="en-US" sz="2400">
                <a:solidFill>
                  <a:srgbClr val="000066"/>
                </a:solidFill>
              </a:rPr>
              <a:t>D</a:t>
            </a:r>
          </a:p>
          <a:p>
            <a:pPr>
              <a:spcBef>
                <a:spcPct val="50000"/>
              </a:spcBef>
            </a:pPr>
            <a:r>
              <a:rPr lang="en-US" altLang="en-US" sz="2400">
                <a:solidFill>
                  <a:srgbClr val="000066"/>
                </a:solidFill>
              </a:rPr>
              <a:t>E</a:t>
            </a:r>
          </a:p>
        </p:txBody>
      </p:sp>
      <p:sp>
        <p:nvSpPr>
          <p:cNvPr id="32771" name="Line 3"/>
          <p:cNvSpPr>
            <a:spLocks noChangeShapeType="1"/>
          </p:cNvSpPr>
          <p:nvPr/>
        </p:nvSpPr>
        <p:spPr bwMode="auto">
          <a:xfrm flipV="1">
            <a:off x="2667000" y="2514600"/>
            <a:ext cx="22098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2772" name="Line 4"/>
          <p:cNvSpPr>
            <a:spLocks noChangeShapeType="1"/>
          </p:cNvSpPr>
          <p:nvPr/>
        </p:nvSpPr>
        <p:spPr bwMode="auto">
          <a:xfrm flipV="1">
            <a:off x="1752600" y="3124200"/>
            <a:ext cx="42672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2773" name="Line 5"/>
          <p:cNvSpPr>
            <a:spLocks noChangeShapeType="1"/>
          </p:cNvSpPr>
          <p:nvPr/>
        </p:nvSpPr>
        <p:spPr bwMode="auto">
          <a:xfrm flipV="1">
            <a:off x="2286000" y="3657600"/>
            <a:ext cx="34290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609600" y="1063625"/>
            <a:ext cx="74485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1pPr>
            <a:lvl2pPr marL="742950" indent="-285750"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2pPr>
            <a:lvl3pPr marL="1143000" indent="-228600"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3pPr>
            <a:lvl4pPr marL="1600200" indent="-228600"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4pPr>
            <a:lvl5pPr marL="2057400" indent="-228600"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9pPr>
          </a:lstStyle>
          <a:p>
            <a:r>
              <a:rPr lang="en-US" altLang="en-US" sz="1800">
                <a:solidFill>
                  <a:srgbClr val="000066"/>
                </a:solidFill>
              </a:rPr>
              <a:t>	90  91  92  93  94  95  96  97  98  99 00   01          Time at risk</a:t>
            </a:r>
          </a:p>
        </p:txBody>
      </p:sp>
      <p:sp>
        <p:nvSpPr>
          <p:cNvPr id="32775" name="Line 7"/>
          <p:cNvSpPr>
            <a:spLocks noChangeShapeType="1"/>
          </p:cNvSpPr>
          <p:nvPr/>
        </p:nvSpPr>
        <p:spPr bwMode="auto">
          <a:xfrm flipV="1">
            <a:off x="2286000" y="4191000"/>
            <a:ext cx="17526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2776" name="Text Box 8"/>
          <p:cNvSpPr txBox="1">
            <a:spLocks noChangeArrowheads="1"/>
          </p:cNvSpPr>
          <p:nvPr/>
        </p:nvSpPr>
        <p:spPr bwMode="auto">
          <a:xfrm>
            <a:off x="4673600" y="2195513"/>
            <a:ext cx="3873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1pPr>
            <a:lvl2pPr marL="742950" indent="-285750"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2pPr>
            <a:lvl3pPr marL="1143000" indent="-228600"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3pPr>
            <a:lvl4pPr marL="1600200" indent="-228600"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4pPr>
            <a:lvl5pPr marL="2057400" indent="-228600"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9pPr>
          </a:lstStyle>
          <a:p>
            <a:r>
              <a:rPr lang="en-US" altLang="en-US" sz="3200" b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32777" name="Text Box 9"/>
          <p:cNvSpPr txBox="1">
            <a:spLocks noChangeArrowheads="1"/>
          </p:cNvSpPr>
          <p:nvPr/>
        </p:nvSpPr>
        <p:spPr bwMode="auto">
          <a:xfrm>
            <a:off x="3835400" y="3862388"/>
            <a:ext cx="3873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1pPr>
            <a:lvl2pPr marL="742950" indent="-285750"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2pPr>
            <a:lvl3pPr marL="1143000" indent="-228600"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3pPr>
            <a:lvl4pPr marL="1600200" indent="-228600"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4pPr>
            <a:lvl5pPr marL="2057400" indent="-228600"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9pPr>
          </a:lstStyle>
          <a:p>
            <a:r>
              <a:rPr lang="en-US" altLang="en-US" sz="3200" b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32778" name="Text Box 10"/>
          <p:cNvSpPr txBox="1">
            <a:spLocks noChangeArrowheads="1"/>
          </p:cNvSpPr>
          <p:nvPr/>
        </p:nvSpPr>
        <p:spPr bwMode="auto">
          <a:xfrm>
            <a:off x="7391400" y="1771650"/>
            <a:ext cx="990600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1pPr>
            <a:lvl2pPr marL="742950" indent="-285750"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2pPr>
            <a:lvl3pPr marL="1143000" indent="-228600"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3pPr>
            <a:lvl4pPr marL="1600200" indent="-228600"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4pPr>
            <a:lvl5pPr marL="2057400" indent="-228600"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400">
                <a:solidFill>
                  <a:srgbClr val="000066"/>
                </a:solidFill>
              </a:rPr>
              <a:t>  6.0</a:t>
            </a:r>
          </a:p>
          <a:p>
            <a:pPr>
              <a:spcBef>
                <a:spcPct val="50000"/>
              </a:spcBef>
            </a:pPr>
            <a:r>
              <a:rPr lang="en-US" altLang="en-US" sz="2400">
                <a:solidFill>
                  <a:srgbClr val="000066"/>
                </a:solidFill>
              </a:rPr>
              <a:t>  6.0</a:t>
            </a:r>
          </a:p>
          <a:p>
            <a:pPr>
              <a:spcBef>
                <a:spcPct val="50000"/>
              </a:spcBef>
            </a:pPr>
            <a:r>
              <a:rPr lang="en-US" altLang="en-US" sz="2400">
                <a:solidFill>
                  <a:srgbClr val="000066"/>
                </a:solidFill>
              </a:rPr>
              <a:t>11.0</a:t>
            </a:r>
          </a:p>
          <a:p>
            <a:pPr>
              <a:spcBef>
                <a:spcPct val="50000"/>
              </a:spcBef>
            </a:pPr>
            <a:r>
              <a:rPr lang="en-US" altLang="en-US" sz="2400">
                <a:solidFill>
                  <a:srgbClr val="000066"/>
                </a:solidFill>
              </a:rPr>
              <a:t>  9.5</a:t>
            </a:r>
          </a:p>
          <a:p>
            <a:pPr>
              <a:spcBef>
                <a:spcPct val="50000"/>
              </a:spcBef>
            </a:pPr>
            <a:r>
              <a:rPr lang="en-US" altLang="en-US" sz="2400">
                <a:solidFill>
                  <a:srgbClr val="000066"/>
                </a:solidFill>
              </a:rPr>
              <a:t>  5.0</a:t>
            </a:r>
          </a:p>
          <a:p>
            <a:pPr>
              <a:spcBef>
                <a:spcPct val="50000"/>
              </a:spcBef>
            </a:pPr>
            <a:endParaRPr lang="en-US" altLang="en-US" sz="2400">
              <a:solidFill>
                <a:srgbClr val="000066"/>
              </a:solidFill>
            </a:endParaRPr>
          </a:p>
          <a:p>
            <a:pPr>
              <a:spcBef>
                <a:spcPct val="50000"/>
              </a:spcBef>
            </a:pPr>
            <a:endParaRPr lang="en-US" altLang="en-US" sz="2400">
              <a:solidFill>
                <a:srgbClr val="000066"/>
              </a:solidFill>
            </a:endParaRPr>
          </a:p>
        </p:txBody>
      </p:sp>
      <p:sp>
        <p:nvSpPr>
          <p:cNvPr id="32779" name="Rectangle 11"/>
          <p:cNvSpPr>
            <a:spLocks noChangeArrowheads="1"/>
          </p:cNvSpPr>
          <p:nvPr/>
        </p:nvSpPr>
        <p:spPr bwMode="auto">
          <a:xfrm>
            <a:off x="933450" y="4648200"/>
            <a:ext cx="7408863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1pPr>
            <a:lvl2pPr marL="742950" indent="-285750"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2pPr>
            <a:lvl3pPr marL="1143000" indent="-228600"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3pPr>
            <a:lvl4pPr marL="1600200" indent="-228600"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4pPr>
            <a:lvl5pPr marL="2057400" indent="-228600"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400">
                <a:solidFill>
                  <a:srgbClr val="000066"/>
                </a:solidFill>
              </a:rPr>
              <a:t>Total years at risk                                              37.5  </a:t>
            </a:r>
          </a:p>
          <a:p>
            <a:endParaRPr lang="en-US" altLang="en-US" sz="2000">
              <a:solidFill>
                <a:srgbClr val="FF0000"/>
              </a:solidFill>
            </a:endParaRPr>
          </a:p>
          <a:p>
            <a:r>
              <a:rPr lang="en-US" altLang="en-US" sz="1800">
                <a:solidFill>
                  <a:srgbClr val="FF0000"/>
                </a:solidFill>
              </a:rPr>
              <a:t>- time followed</a:t>
            </a:r>
          </a:p>
          <a:p>
            <a:r>
              <a:rPr lang="en-US" altLang="en-US" sz="1800">
                <a:solidFill>
                  <a:srgbClr val="FF0000"/>
                </a:solidFill>
              </a:rPr>
              <a:t>x disease onset</a:t>
            </a:r>
          </a:p>
          <a:p>
            <a:endParaRPr lang="en-US" altLang="en-US" sz="2400">
              <a:solidFill>
                <a:srgbClr val="000066"/>
              </a:solidFill>
            </a:endParaRPr>
          </a:p>
        </p:txBody>
      </p:sp>
      <p:sp>
        <p:nvSpPr>
          <p:cNvPr id="32780" name="Line 12"/>
          <p:cNvSpPr>
            <a:spLocks noChangeShapeType="1"/>
          </p:cNvSpPr>
          <p:nvPr/>
        </p:nvSpPr>
        <p:spPr bwMode="auto">
          <a:xfrm>
            <a:off x="914400" y="1600200"/>
            <a:ext cx="7620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2781" name="Line 13"/>
          <p:cNvSpPr>
            <a:spLocks noChangeShapeType="1"/>
          </p:cNvSpPr>
          <p:nvPr/>
        </p:nvSpPr>
        <p:spPr bwMode="auto">
          <a:xfrm>
            <a:off x="914400" y="4572000"/>
            <a:ext cx="7620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2782" name="Line 14"/>
          <p:cNvSpPr>
            <a:spLocks noChangeShapeType="1"/>
          </p:cNvSpPr>
          <p:nvPr/>
        </p:nvSpPr>
        <p:spPr bwMode="auto">
          <a:xfrm>
            <a:off x="1752600" y="1981200"/>
            <a:ext cx="22098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2527" name="Rectangle 15"/>
          <p:cNvSpPr>
            <a:spLocks noChangeArrowheads="1"/>
          </p:cNvSpPr>
          <p:nvPr/>
        </p:nvSpPr>
        <p:spPr bwMode="auto">
          <a:xfrm>
            <a:off x="4362450" y="5486400"/>
            <a:ext cx="4019550" cy="803297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1pPr>
            <a:lvl2pPr marL="742950" indent="-285750"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2pPr>
            <a:lvl3pPr marL="1143000" indent="-228600"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3pPr>
            <a:lvl4pPr marL="1600200" indent="-228600"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4pPr>
            <a:lvl5pPr marL="2057400" indent="-228600" eaLnBrk="0" hangingPunct="0"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2"/>
                </a:solidFill>
                <a:latin typeface="Arial" charset="0"/>
                <a:cs typeface="B Mitra" pitchFamily="2" charset="-78"/>
              </a:defRPr>
            </a:lvl9pPr>
          </a:lstStyle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en-US" sz="2200" dirty="0"/>
              <a:t>ID = 2 / 37.5  person- years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en-US" sz="2200" dirty="0"/>
              <a:t>     = 0.053  person-year</a:t>
            </a:r>
          </a:p>
        </p:txBody>
      </p:sp>
    </p:spTree>
    <p:extLst>
      <p:ext uri="{BB962C8B-B14F-4D97-AF65-F5344CB8AC3E}">
        <p14:creationId xmlns:p14="http://schemas.microsoft.com/office/powerpoint/2010/main" val="814562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2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2527" grpId="0" animBg="1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900112"/>
            <a:ext cx="7391400" cy="1004888"/>
          </a:xfrm>
        </p:spPr>
        <p:txBody>
          <a:bodyPr>
            <a:noAutofit/>
          </a:bodyPr>
          <a:lstStyle/>
          <a:p>
            <a:pPr algn="r" rtl="1" eaLnBrk="1" hangingPunct="1"/>
            <a:r>
              <a:rPr lang="fa-IR" altLang="en-US" b="1" dirty="0">
                <a:latin typeface="Times New Roman" pitchFamily="18" charset="0"/>
              </a:rPr>
              <a:t>موارد استفاده از بروز</a:t>
            </a:r>
            <a:endParaRPr lang="en-US" altLang="en-US" b="1" dirty="0"/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209800"/>
            <a:ext cx="7848600" cy="4114800"/>
          </a:xfrm>
        </p:spPr>
        <p:txBody>
          <a:bodyPr>
            <a:normAutofit/>
          </a:bodyPr>
          <a:lstStyle/>
          <a:p>
            <a:pPr algn="r" rtl="1"/>
            <a:r>
              <a:rPr lang="fa-IR" altLang="en-US" dirty="0">
                <a:solidFill>
                  <a:schemeClr val="tx1"/>
                </a:solidFill>
              </a:rPr>
              <a:t>وسیله‌ای اساسی برای </a:t>
            </a:r>
            <a:r>
              <a:rPr lang="fa-IR" altLang="en-US" dirty="0">
                <a:solidFill>
                  <a:srgbClr val="C00000"/>
                </a:solidFill>
              </a:rPr>
              <a:t>بررسی علل ایجاد بیماری</a:t>
            </a:r>
            <a:r>
              <a:rPr lang="fa-IR" altLang="en-US" dirty="0">
                <a:solidFill>
                  <a:schemeClr val="tx1"/>
                </a:solidFill>
              </a:rPr>
              <a:t> (پژوهش‌های سبب‌شناختی)</a:t>
            </a:r>
          </a:p>
          <a:p>
            <a:pPr algn="r" rtl="1"/>
            <a:endParaRPr lang="fa-IR" altLang="en-US" dirty="0">
              <a:solidFill>
                <a:schemeClr val="tx1"/>
              </a:solidFill>
            </a:endParaRPr>
          </a:p>
          <a:p>
            <a:pPr algn="r" rtl="1"/>
            <a:r>
              <a:rPr lang="fa-IR" altLang="en-US" dirty="0">
                <a:solidFill>
                  <a:schemeClr val="tx1"/>
                </a:solidFill>
              </a:rPr>
              <a:t>به طور مستقیم روند ابتلا به بیماری را در افراد یک جامعه اندازه می‌گیرند. در نتیجه بیانگر </a:t>
            </a:r>
            <a:r>
              <a:rPr lang="fa-IR" altLang="en-US" dirty="0">
                <a:solidFill>
                  <a:srgbClr val="C00000"/>
                </a:solidFill>
              </a:rPr>
              <a:t>احتمال یا خطر ابتلا </a:t>
            </a:r>
            <a:r>
              <a:rPr lang="fa-IR" altLang="en-US" dirty="0">
                <a:solidFill>
                  <a:schemeClr val="tx1"/>
                </a:solidFill>
              </a:rPr>
              <a:t>به بیماری در جامعه هستند.</a:t>
            </a:r>
          </a:p>
          <a:p>
            <a:pPr algn="r" rtl="1"/>
            <a:endParaRPr lang="fa-IR" altLang="en-US" dirty="0">
              <a:solidFill>
                <a:schemeClr val="tx1"/>
              </a:solidFill>
            </a:endParaRPr>
          </a:p>
          <a:p>
            <a:pPr algn="r" rtl="1"/>
            <a:r>
              <a:rPr lang="fa-IR" altLang="en-US" dirty="0">
                <a:solidFill>
                  <a:srgbClr val="C00000"/>
                </a:solidFill>
              </a:rPr>
              <a:t>کارایی درمانها</a:t>
            </a:r>
            <a:r>
              <a:rPr lang="fa-IR" altLang="en-US" dirty="0">
                <a:solidFill>
                  <a:schemeClr val="tx1"/>
                </a:solidFill>
              </a:rPr>
              <a:t> و تدابیر </a:t>
            </a:r>
            <a:r>
              <a:rPr lang="fa-IR" altLang="en-US" dirty="0">
                <a:solidFill>
                  <a:srgbClr val="C00000"/>
                </a:solidFill>
              </a:rPr>
              <a:t>پیشگیری</a:t>
            </a:r>
            <a:r>
              <a:rPr lang="fa-IR" altLang="en-US" dirty="0">
                <a:solidFill>
                  <a:schemeClr val="tx1"/>
                </a:solidFill>
              </a:rPr>
              <a:t> از بیماری</a:t>
            </a:r>
            <a:endParaRPr lang="en-US" altLang="en-US" dirty="0">
              <a:solidFill>
                <a:schemeClr val="tx1"/>
              </a:solidFill>
            </a:endParaRPr>
          </a:p>
          <a:p>
            <a:pPr algn="just" rtl="1" eaLnBrk="1" hangingPunct="1"/>
            <a:endParaRPr lang="en-US" altLang="en-US" dirty="0">
              <a:solidFill>
                <a:srgbClr val="C00000"/>
              </a:solidFill>
            </a:endParaRPr>
          </a:p>
        </p:txBody>
      </p:sp>
      <p:sp>
        <p:nvSpPr>
          <p:cNvPr id="54276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54277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817888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4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4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D:\Drive E\Ozum\Resim\Tabiat\Gunes\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7066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7315200" cy="1143000"/>
          </a:xfrm>
        </p:spPr>
        <p:txBody>
          <a:bodyPr>
            <a:normAutofit/>
          </a:bodyPr>
          <a:lstStyle/>
          <a:p>
            <a:pPr algn="r" rtl="1"/>
            <a:r>
              <a:rPr lang="fa-IR" b="1" dirty="0"/>
              <a:t>شیوع </a:t>
            </a:r>
            <a:r>
              <a:rPr lang="en-US" b="1" dirty="0"/>
              <a:t>(Prevalence)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323652"/>
            <a:ext cx="7467600" cy="3848548"/>
          </a:xfrm>
        </p:spPr>
        <p:txBody>
          <a:bodyPr>
            <a:normAutofit/>
          </a:bodyPr>
          <a:lstStyle/>
          <a:p>
            <a:pPr algn="just" rtl="1"/>
            <a:r>
              <a:rPr lang="fa-IR" altLang="en-US" dirty="0">
                <a:solidFill>
                  <a:schemeClr val="tx1"/>
                </a:solidFill>
              </a:rPr>
              <a:t>شیوع یک بیماری عبارتست از تعداد افراد </a:t>
            </a:r>
            <a:r>
              <a:rPr lang="fa-IR" altLang="en-US" b="1" dirty="0">
                <a:solidFill>
                  <a:srgbClr val="C00000"/>
                </a:solidFill>
              </a:rPr>
              <a:t>بیمار موجود</a:t>
            </a:r>
            <a:r>
              <a:rPr lang="fa-IR" altLang="en-US" dirty="0">
                <a:solidFill>
                  <a:schemeClr val="tx1"/>
                </a:solidFill>
              </a:rPr>
              <a:t> (قدیم و جدید) در یک زمان مشخص تقسیم بر تعداد افراد آن جامعه در همان زمان.</a:t>
            </a:r>
          </a:p>
          <a:p>
            <a:pPr algn="just" rtl="1"/>
            <a:r>
              <a:rPr lang="fa-IR" altLang="en-US" dirty="0">
                <a:solidFill>
                  <a:schemeClr val="tx1"/>
                </a:solidFill>
              </a:rPr>
              <a:t>یعنی آنکه چه نسبتی از جمعیت در آن زمان بیمار هستند.</a:t>
            </a:r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19</a:t>
            </a:fld>
            <a:endParaRPr lang="en-US"/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4724400"/>
            <a:ext cx="7467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99636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4495800" y="1676400"/>
            <a:ext cx="3733799" cy="2549324"/>
          </a:xfrm>
        </p:spPr>
        <p:txBody>
          <a:bodyPr>
            <a:noAutofit/>
          </a:bodyPr>
          <a:lstStyle/>
          <a:p>
            <a:pPr algn="r" rtl="1"/>
            <a:r>
              <a:rPr lang="fa-IR" sz="4400" b="1" dirty="0"/>
              <a:t> اندازه‌گیری وقوع بیماریها</a:t>
            </a:r>
            <a:endParaRPr lang="en-US" sz="4400" b="1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220339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7315200" cy="1143000"/>
          </a:xfrm>
        </p:spPr>
        <p:txBody>
          <a:bodyPr>
            <a:normAutofit/>
          </a:bodyPr>
          <a:lstStyle/>
          <a:p>
            <a:pPr algn="r" rtl="1"/>
            <a:r>
              <a:rPr lang="fa-IR" b="1" dirty="0"/>
              <a:t>انواع شیوع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323652"/>
            <a:ext cx="7467600" cy="3848548"/>
          </a:xfrm>
        </p:spPr>
        <p:txBody>
          <a:bodyPr>
            <a:normAutofit fontScale="92500" lnSpcReduction="10000"/>
          </a:bodyPr>
          <a:lstStyle/>
          <a:p>
            <a:pPr algn="r" rtl="1"/>
            <a:r>
              <a:rPr lang="fa-IR" altLang="en-US" dirty="0">
                <a:solidFill>
                  <a:srgbClr val="C00000"/>
                </a:solidFill>
              </a:rPr>
              <a:t>شیوع نقطه‌ای </a:t>
            </a:r>
            <a:r>
              <a:rPr lang="en-US" altLang="en-US" dirty="0">
                <a:solidFill>
                  <a:srgbClr val="C00000"/>
                </a:solidFill>
              </a:rPr>
              <a:t>(Point prevalence)</a:t>
            </a:r>
            <a:r>
              <a:rPr lang="fa-IR" altLang="en-US" dirty="0">
                <a:solidFill>
                  <a:srgbClr val="C00000"/>
                </a:solidFill>
              </a:rPr>
              <a:t>:</a:t>
            </a:r>
          </a:p>
          <a:p>
            <a:pPr lvl="1" algn="r" rtl="1"/>
            <a:r>
              <a:rPr lang="fa-IR" altLang="en-US" dirty="0">
                <a:solidFill>
                  <a:schemeClr val="tx1"/>
                </a:solidFill>
              </a:rPr>
              <a:t>به شیوع بیماری در یک نقطه‌ای (لحظه‌ای) از زمان گفته می‌شود.</a:t>
            </a:r>
          </a:p>
          <a:p>
            <a:pPr lvl="1" algn="r" rtl="1"/>
            <a:r>
              <a:rPr lang="fa-IR" altLang="en-US" dirty="0">
                <a:solidFill>
                  <a:schemeClr val="tx1"/>
                </a:solidFill>
              </a:rPr>
              <a:t>وقتی از واژه شیوع بدون مشخصات بیشتر استفاده می‌شود معمولاً به شیوع لحظه‌ای اطلاق می‌شود.</a:t>
            </a:r>
          </a:p>
          <a:p>
            <a:pPr algn="r" rtl="1"/>
            <a:endParaRPr lang="fa-IR" altLang="en-US" dirty="0">
              <a:solidFill>
                <a:schemeClr val="tx1"/>
              </a:solidFill>
            </a:endParaRPr>
          </a:p>
          <a:p>
            <a:pPr algn="r" rtl="1"/>
            <a:r>
              <a:rPr lang="fa-IR" altLang="en-US" dirty="0">
                <a:solidFill>
                  <a:srgbClr val="C00000"/>
                </a:solidFill>
              </a:rPr>
              <a:t>شیوع دوره‌ای </a:t>
            </a:r>
            <a:r>
              <a:rPr lang="en-US" altLang="en-US" dirty="0">
                <a:solidFill>
                  <a:srgbClr val="C00000"/>
                </a:solidFill>
              </a:rPr>
              <a:t>(Period prevalence)</a:t>
            </a:r>
            <a:r>
              <a:rPr lang="fa-IR" altLang="en-US" dirty="0">
                <a:solidFill>
                  <a:srgbClr val="C00000"/>
                </a:solidFill>
              </a:rPr>
              <a:t>:</a:t>
            </a:r>
          </a:p>
          <a:p>
            <a:pPr lvl="1" algn="r" rtl="1"/>
            <a:r>
              <a:rPr lang="fa-IR" altLang="en-US" dirty="0">
                <a:solidFill>
                  <a:schemeClr val="tx1"/>
                </a:solidFill>
              </a:rPr>
              <a:t>تعداد افرادی را که در هر نقطه‌ای از زمان در طول یک دوره زمانی مشخص، مثل یک سال، بیمار بوده‌اند محاسبه می‌کند.</a:t>
            </a:r>
          </a:p>
          <a:p>
            <a:pPr lvl="1" algn="r" rtl="1"/>
            <a:r>
              <a:rPr lang="fa-IR" altLang="en-US" dirty="0">
                <a:solidFill>
                  <a:schemeClr val="tx1"/>
                </a:solidFill>
              </a:rPr>
              <a:t>نکته مهم در این نوع اندازه‌گیری این است که تمام کسانی که در صورت کسر محاسباتی قرار می‌گیرند، در یک زمانی در دوره مورد نظر بیماری را داشته‌اند.</a:t>
            </a:r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976886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7315200" cy="1143000"/>
          </a:xfrm>
        </p:spPr>
        <p:txBody>
          <a:bodyPr>
            <a:normAutofit/>
          </a:bodyPr>
          <a:lstStyle/>
          <a:p>
            <a:pPr algn="r" rtl="1"/>
            <a:r>
              <a:rPr lang="fa-IR" b="1" dirty="0"/>
              <a:t>موارد استفاده از شیوع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077384"/>
            <a:ext cx="7467600" cy="4399616"/>
          </a:xfrm>
        </p:spPr>
        <p:txBody>
          <a:bodyPr>
            <a:normAutofit lnSpcReduction="10000"/>
          </a:bodyPr>
          <a:lstStyle/>
          <a:p>
            <a:pPr algn="justLow" rtl="1"/>
            <a:r>
              <a:rPr lang="fa-IR" altLang="en-US" sz="1800" dirty="0"/>
              <a:t>تعیین </a:t>
            </a:r>
            <a:r>
              <a:rPr lang="fa-IR" altLang="en-US" sz="1800" dirty="0">
                <a:solidFill>
                  <a:srgbClr val="C00000"/>
                </a:solidFill>
              </a:rPr>
              <a:t>حجم کار</a:t>
            </a:r>
            <a:r>
              <a:rPr lang="fa-IR" altLang="en-US" sz="1800" dirty="0"/>
              <a:t> و وسعت مشکلات ناشی از یک بیماری</a:t>
            </a:r>
          </a:p>
          <a:p>
            <a:pPr lvl="1" algn="justLow" rtl="1"/>
            <a:r>
              <a:rPr lang="fa-IR" altLang="en-US" sz="1600" dirty="0"/>
              <a:t>زیرا وسیله مفیدی برای مقاصد مدیریتی و برنامه‌ریزی منطقی در زمینه تسهیلات و خدمات درمانی (از قبیل تعداد تختهای بیمارستانی، پیش‌بینی تعداد مراجعه‌کننده به درمانگاه، نیروی انسانی مورد نیاز) محسوب می‌شود.</a:t>
            </a:r>
            <a:endParaRPr lang="en-US" altLang="en-US" sz="1600" dirty="0"/>
          </a:p>
          <a:p>
            <a:pPr algn="justLow" rtl="1"/>
            <a:endParaRPr lang="fa-IR" altLang="en-US" sz="1800" dirty="0"/>
          </a:p>
          <a:p>
            <a:pPr algn="justLow" rtl="1"/>
            <a:r>
              <a:rPr lang="fa-IR" altLang="en-US" sz="1800" dirty="0"/>
              <a:t>برای بیان </a:t>
            </a:r>
            <a:r>
              <a:rPr lang="fa-IR" altLang="en-US" sz="1800" dirty="0">
                <a:solidFill>
                  <a:srgbClr val="C00000"/>
                </a:solidFill>
              </a:rPr>
              <a:t>بار اضافی</a:t>
            </a:r>
            <a:r>
              <a:rPr lang="fa-IR" altLang="en-US" sz="1800" dirty="0"/>
              <a:t> بعضی بیماریها در جمعیت</a:t>
            </a:r>
          </a:p>
          <a:p>
            <a:pPr algn="justLow" rtl="1"/>
            <a:endParaRPr lang="fa-IR" altLang="en-US" sz="1800" dirty="0"/>
          </a:p>
          <a:p>
            <a:pPr algn="justLow" rtl="1"/>
            <a:r>
              <a:rPr lang="fa-IR" altLang="en-US" sz="1800" dirty="0"/>
              <a:t>فراهم نمودن اطلاعات برای </a:t>
            </a:r>
            <a:r>
              <a:rPr lang="fa-IR" altLang="en-US" sz="1800" dirty="0">
                <a:solidFill>
                  <a:srgbClr val="C00000"/>
                </a:solidFill>
              </a:rPr>
              <a:t>کنترل بیماری</a:t>
            </a:r>
            <a:r>
              <a:rPr lang="fa-IR" altLang="en-US" sz="1800" dirty="0"/>
              <a:t> (با توجه به نشان دادن دوره بیماری، برای پایش برنامه‌های کنترل بیماریهای مزمن می‌تواند مفید باشد)</a:t>
            </a:r>
          </a:p>
          <a:p>
            <a:pPr algn="justLow" rtl="1"/>
            <a:endParaRPr lang="fa-IR" altLang="en-US" sz="1800" dirty="0"/>
          </a:p>
          <a:p>
            <a:pPr algn="justLow" rtl="1"/>
            <a:r>
              <a:rPr lang="fa-IR" altLang="en-US" sz="1800" dirty="0"/>
              <a:t>وقتی اطلاعات لازم برای محاسبه بروز در دسترس نباشد، می‌توان برای </a:t>
            </a:r>
            <a:r>
              <a:rPr lang="fa-IR" altLang="en-US" sz="1800" dirty="0">
                <a:solidFill>
                  <a:srgbClr val="C00000"/>
                </a:solidFill>
              </a:rPr>
              <a:t>برآورد اهمیت یک بیماری در جامعه</a:t>
            </a:r>
            <a:r>
              <a:rPr lang="fa-IR" altLang="en-US" sz="1800" dirty="0"/>
              <a:t> از شیوع استفاده کرد. (ولی باید دانست که شیوع برآورد خوبی از بروز نیست.)</a:t>
            </a:r>
          </a:p>
          <a:p>
            <a:pPr algn="justLow" rtl="1"/>
            <a:endParaRPr lang="fa-IR" altLang="en-US" sz="1800" dirty="0">
              <a:solidFill>
                <a:schemeClr val="tx1"/>
              </a:solidFill>
            </a:endParaRPr>
          </a:p>
          <a:p>
            <a:pPr algn="justLow" rtl="1"/>
            <a:r>
              <a:rPr lang="fa-IR" altLang="en-US" sz="1800" dirty="0">
                <a:solidFill>
                  <a:schemeClr val="tx1"/>
                </a:solidFill>
              </a:rPr>
              <a:t>برآورد متناوب شیوع لحظه‌ای برای </a:t>
            </a:r>
            <a:r>
              <a:rPr lang="fa-IR" altLang="en-US" sz="1800" dirty="0">
                <a:solidFill>
                  <a:srgbClr val="C00000"/>
                </a:solidFill>
              </a:rPr>
              <a:t>تعیین روند بیماری</a:t>
            </a:r>
            <a:r>
              <a:rPr lang="fa-IR" altLang="en-US" sz="1800" dirty="0">
                <a:solidFill>
                  <a:schemeClr val="tx1"/>
                </a:solidFill>
              </a:rPr>
              <a:t> مفید است.</a:t>
            </a:r>
            <a:endParaRPr lang="fa-IR" alt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3816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1043490" y="762000"/>
            <a:ext cx="7186110" cy="1143000"/>
          </a:xfrm>
        </p:spPr>
        <p:txBody>
          <a:bodyPr>
            <a:normAutofit/>
          </a:bodyPr>
          <a:lstStyle/>
          <a:p>
            <a:pPr algn="r" rtl="1" eaLnBrk="1" hangingPunct="1"/>
            <a:r>
              <a:rPr lang="fa-IR" altLang="en-US" b="1" dirty="0"/>
              <a:t>عوامل موثر بر شیوع</a:t>
            </a:r>
            <a:endParaRPr lang="en-US" altLang="en-US" b="1" dirty="0"/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43492" y="2323652"/>
            <a:ext cx="7186108" cy="3508977"/>
          </a:xfrm>
        </p:spPr>
        <p:txBody>
          <a:bodyPr/>
          <a:lstStyle/>
          <a:p>
            <a:pPr algn="justLow" rtl="1" eaLnBrk="1" hangingPunct="1"/>
            <a:r>
              <a:rPr lang="fa-IR" altLang="en-US" dirty="0"/>
              <a:t>تعداد افرادی که در گذشته بیمار شده‌اند (بروز گذشته)</a:t>
            </a:r>
          </a:p>
          <a:p>
            <a:pPr algn="justLow" rtl="1" eaLnBrk="1" hangingPunct="1"/>
            <a:r>
              <a:rPr lang="fa-IR" altLang="en-US" dirty="0"/>
              <a:t> عوامل موثر بر طول دوره بیماری و عوامل موثر بر کشف بیماری در زمان محاسبه شیوع</a:t>
            </a:r>
          </a:p>
          <a:p>
            <a:pPr lvl="1" algn="justLow" rtl="1" eaLnBrk="1" hangingPunct="1"/>
            <a:r>
              <a:rPr lang="fa-IR" altLang="en-US" dirty="0"/>
              <a:t>کشندگی بالا، بهبود سریع</a:t>
            </a:r>
          </a:p>
          <a:p>
            <a:pPr lvl="1" algn="justLow" rtl="1" eaLnBrk="1" hangingPunct="1"/>
            <a:r>
              <a:rPr lang="fa-IR" altLang="en-US" dirty="0"/>
              <a:t>بهبود تسهیلات بهداشتی</a:t>
            </a:r>
          </a:p>
          <a:p>
            <a:pPr lvl="1" algn="justLow" rtl="1" eaLnBrk="1" hangingPunct="1"/>
            <a:r>
              <a:rPr lang="fa-IR" altLang="en-US" dirty="0"/>
              <a:t>مهاجرت</a:t>
            </a:r>
          </a:p>
          <a:p>
            <a:pPr algn="justLow" rtl="1" eaLnBrk="1" hangingPunct="1">
              <a:buFont typeface="Wingdings" pitchFamily="2" charset="2"/>
              <a:buNone/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097338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b="1" dirty="0"/>
              <a:t>مثال</a:t>
            </a:r>
            <a:endParaRPr lang="en-US" b="1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990600" y="2316009"/>
            <a:ext cx="3057148" cy="639762"/>
          </a:xfrm>
        </p:spPr>
        <p:txBody>
          <a:bodyPr/>
          <a:lstStyle/>
          <a:p>
            <a:pPr algn="r" rtl="1"/>
            <a:r>
              <a:rPr lang="fa-IR" dirty="0"/>
              <a:t>نوع اندازه‌گیری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609600" y="2974694"/>
            <a:ext cx="3419856" cy="2835797"/>
          </a:xfrm>
        </p:spPr>
        <p:txBody>
          <a:bodyPr/>
          <a:lstStyle/>
          <a:p>
            <a:pPr algn="r" rtl="1"/>
            <a:r>
              <a:rPr lang="fa-IR" dirty="0"/>
              <a:t>شیوع نقطه‌ای</a:t>
            </a:r>
            <a:endParaRPr lang="en-US" dirty="0"/>
          </a:p>
          <a:p>
            <a:pPr algn="r" rtl="1"/>
            <a:endParaRPr lang="fa-IR" dirty="0"/>
          </a:p>
          <a:p>
            <a:pPr algn="r" rtl="1"/>
            <a:r>
              <a:rPr lang="fa-IR" dirty="0"/>
              <a:t>شیوع دوره‌ای</a:t>
            </a:r>
            <a:endParaRPr lang="en-US" dirty="0"/>
          </a:p>
          <a:p>
            <a:pPr algn="r" rtl="1"/>
            <a:endParaRPr lang="fa-IR" dirty="0"/>
          </a:p>
          <a:p>
            <a:pPr algn="r" rtl="1"/>
            <a:endParaRPr lang="fa-IR" dirty="0"/>
          </a:p>
          <a:p>
            <a:pPr algn="r" rtl="1"/>
            <a:r>
              <a:rPr lang="fa-IR" dirty="0"/>
              <a:t>بروز تجمعی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 rtl="1"/>
            <a:r>
              <a:rPr lang="fa-IR" dirty="0"/>
              <a:t>سئوال مصاحبه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92500" lnSpcReduction="20000"/>
          </a:bodyPr>
          <a:lstStyle/>
          <a:p>
            <a:pPr algn="r" rtl="1"/>
            <a:r>
              <a:rPr lang="fa-IR" dirty="0"/>
              <a:t>آیا شما هم اکنون مبتلا به آسم هستید؟</a:t>
            </a:r>
          </a:p>
          <a:p>
            <a:pPr algn="r" rtl="1"/>
            <a:endParaRPr lang="en-US" dirty="0"/>
          </a:p>
          <a:p>
            <a:pPr algn="r" rtl="1"/>
            <a:r>
              <a:rPr lang="fa-IR" dirty="0"/>
              <a:t>آیا شما در سال‌های گذشته (تعداد سال) آسم داشته‌اید؟</a:t>
            </a:r>
            <a:endParaRPr lang="en-US" dirty="0"/>
          </a:p>
          <a:p>
            <a:pPr algn="r" rtl="1"/>
            <a:endParaRPr lang="fa-IR" dirty="0"/>
          </a:p>
          <a:p>
            <a:pPr algn="r" rtl="1"/>
            <a:r>
              <a:rPr lang="fa-IR" dirty="0"/>
              <a:t>آیا تا کنون مبتلا به آسم شده‌اید؟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751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7315200" cy="1143000"/>
          </a:xfrm>
        </p:spPr>
        <p:txBody>
          <a:bodyPr>
            <a:normAutofit/>
          </a:bodyPr>
          <a:lstStyle/>
          <a:p>
            <a:pPr algn="r" rtl="1"/>
            <a:r>
              <a:rPr lang="fa-IR" b="1" dirty="0"/>
              <a:t>رابطه بروز و شیوع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323652"/>
            <a:ext cx="7467600" cy="3848548"/>
          </a:xfrm>
        </p:spPr>
        <p:txBody>
          <a:bodyPr>
            <a:normAutofit/>
          </a:bodyPr>
          <a:lstStyle/>
          <a:p>
            <a:pPr algn="r" rtl="1"/>
            <a:r>
              <a:rPr lang="en-US" altLang="en-US" dirty="0">
                <a:latin typeface="Times New Roman" pitchFamily="18" charset="0"/>
              </a:rPr>
              <a:t>P = I × D</a:t>
            </a:r>
          </a:p>
          <a:p>
            <a:pPr lvl="1" algn="r" rtl="1"/>
            <a:r>
              <a:rPr lang="en-US" altLang="en-US" dirty="0">
                <a:latin typeface="Times New Roman" pitchFamily="18" charset="0"/>
              </a:rPr>
              <a:t>P</a:t>
            </a:r>
            <a:r>
              <a:rPr lang="en-US" altLang="en-US" dirty="0"/>
              <a:t> </a:t>
            </a:r>
            <a:r>
              <a:rPr lang="fa-IR" altLang="en-US" dirty="0">
                <a:latin typeface="Times New Roman" pitchFamily="18" charset="0"/>
              </a:rPr>
              <a:t> = شیوع         </a:t>
            </a:r>
            <a:endParaRPr lang="fa-IR" altLang="en-US" dirty="0"/>
          </a:p>
          <a:p>
            <a:pPr lvl="1" algn="r" rtl="1"/>
            <a:r>
              <a:rPr lang="en-US" altLang="en-US" dirty="0">
                <a:latin typeface="Times New Roman" pitchFamily="18" charset="0"/>
              </a:rPr>
              <a:t>I</a:t>
            </a:r>
            <a:r>
              <a:rPr lang="en-US" altLang="en-US" dirty="0"/>
              <a:t> </a:t>
            </a:r>
            <a:r>
              <a:rPr lang="fa-IR" altLang="en-US" dirty="0"/>
              <a:t> = بروز</a:t>
            </a:r>
            <a:endParaRPr lang="en-US" altLang="en-US" dirty="0"/>
          </a:p>
          <a:p>
            <a:pPr lvl="1" algn="r" rtl="1"/>
            <a:r>
              <a:rPr lang="en-US" altLang="en-US" dirty="0">
                <a:latin typeface="Times New Roman" pitchFamily="18" charset="0"/>
              </a:rPr>
              <a:t>D </a:t>
            </a:r>
            <a:r>
              <a:rPr lang="fa-IR" altLang="en-US" dirty="0">
                <a:latin typeface="Times New Roman" pitchFamily="18" charset="0"/>
              </a:rPr>
              <a:t> = متوسط مدت بیماری </a:t>
            </a:r>
            <a:endParaRPr lang="en-US" altLang="en-US" dirty="0">
              <a:latin typeface="Times New Roman" pitchFamily="18" charset="0"/>
            </a:endParaRPr>
          </a:p>
          <a:p>
            <a:pPr algn="r" rtl="1"/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2226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4" descr="File00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47" name="Text Box 5"/>
          <p:cNvSpPr txBox="1">
            <a:spLocks noChangeArrowheads="1"/>
          </p:cNvSpPr>
          <p:nvPr/>
        </p:nvSpPr>
        <p:spPr bwMode="auto">
          <a:xfrm>
            <a:off x="1143000" y="6278563"/>
            <a:ext cx="6934200" cy="57943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fa-IR" altLang="en-US" sz="3200" dirty="0">
                <a:cs typeface="+mn-cs"/>
              </a:rPr>
              <a:t>رابطه بین بروز و شیوع</a:t>
            </a:r>
            <a:endParaRPr lang="en-US" altLang="en-US" sz="3200" dirty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54851221"/>
      </p:ext>
    </p:extLst>
  </p:cSld>
  <p:clrMapOvr>
    <a:masterClrMapping/>
  </p:clrMapOvr>
  <p:transition>
    <p:zoom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ext Box 4"/>
          <p:cNvSpPr txBox="1">
            <a:spLocks noChangeArrowheads="1"/>
          </p:cNvSpPr>
          <p:nvPr/>
        </p:nvSpPr>
        <p:spPr bwMode="auto">
          <a:xfrm>
            <a:off x="1219200" y="5973762"/>
            <a:ext cx="6934200" cy="57943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fa-IR" altLang="en-US" sz="3200" dirty="0">
                <a:cs typeface="+mn-cs"/>
              </a:rPr>
              <a:t>رابطه بین بروز و شیوع</a:t>
            </a:r>
            <a:endParaRPr lang="en-US" altLang="en-US" sz="3200" dirty="0">
              <a:cs typeface="+mn-cs"/>
            </a:endParaRPr>
          </a:p>
        </p:txBody>
      </p:sp>
      <p:pic>
        <p:nvPicPr>
          <p:cNvPr id="5837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57150"/>
            <a:ext cx="8786813" cy="567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23377616"/>
      </p:ext>
    </p:extLst>
  </p:cSld>
  <p:clrMapOvr>
    <a:masterClrMapping/>
  </p:clrMapOvr>
  <p:transition>
    <p:zoom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o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425360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2323652"/>
            <a:ext cx="7109908" cy="3508977"/>
          </a:xfrm>
        </p:spPr>
        <p:txBody>
          <a:bodyPr/>
          <a:lstStyle/>
          <a:p>
            <a:pPr marL="68580" indent="0" algn="just" rtl="1">
              <a:buNone/>
            </a:pPr>
            <a:r>
              <a:rPr lang="fa-IR" dirty="0"/>
              <a:t>پیشرفت‌های بزرگ در دانش بشری را مدیون کسانی هستیم که با کوشش فراوان نشان داده‌اند که «از هر چیز چه مقداری وجود دارد».</a:t>
            </a:r>
          </a:p>
          <a:p>
            <a:pPr marL="68580" indent="0" rtl="1">
              <a:buNone/>
            </a:pPr>
            <a:r>
              <a:rPr lang="fa-IR" dirty="0"/>
              <a:t>جیمز ماکسول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57820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7315200" cy="1143000"/>
          </a:xfrm>
        </p:spPr>
        <p:txBody>
          <a:bodyPr>
            <a:normAutofit fontScale="90000"/>
          </a:bodyPr>
          <a:lstStyle/>
          <a:p>
            <a:pPr algn="r" rtl="1"/>
            <a:r>
              <a:rPr lang="fa-IR" b="1" dirty="0"/>
              <a:t>خط زمانی پیشرفت بیماری و بعضی منابع اطلاعاتی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323652"/>
            <a:ext cx="7467600" cy="3848548"/>
          </a:xfrm>
        </p:spPr>
        <p:txBody>
          <a:bodyPr>
            <a:normAutofit/>
          </a:bodyPr>
          <a:lstStyle/>
          <a:p>
            <a:pPr marL="68580" indent="0" algn="r" rtl="1">
              <a:buNone/>
            </a:pPr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4</a:t>
            </a:fld>
            <a:endParaRPr lang="en-US"/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1524000" y="2819400"/>
            <a:ext cx="6248400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2514600" y="2667000"/>
            <a:ext cx="0" cy="30480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3505200" y="2667000"/>
            <a:ext cx="0" cy="30480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4495800" y="2667000"/>
            <a:ext cx="0" cy="30480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5562600" y="2667000"/>
            <a:ext cx="0" cy="30480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6705600" y="2667000"/>
            <a:ext cx="0" cy="30480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6934200" y="6400800"/>
            <a:ext cx="83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2095500" y="3048000"/>
            <a:ext cx="83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b="1" dirty="0"/>
              <a:t>شروع بیماری</a:t>
            </a:r>
            <a:endParaRPr lang="en-US" sz="14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3124200" y="3048000"/>
            <a:ext cx="83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b="1" dirty="0"/>
              <a:t>نشانه بالینی</a:t>
            </a:r>
            <a:endParaRPr lang="en-US" sz="14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3962400" y="3124200"/>
            <a:ext cx="990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b="1" dirty="0"/>
              <a:t>مراجعه</a:t>
            </a:r>
            <a:endParaRPr lang="en-US" sz="14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5105400" y="3140299"/>
            <a:ext cx="914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b="1" dirty="0"/>
              <a:t>تشخیص</a:t>
            </a:r>
            <a:endParaRPr lang="en-US" sz="14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6286500" y="3121223"/>
            <a:ext cx="838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/>
              <a:t>درمان</a:t>
            </a:r>
            <a:endParaRPr lang="en-US" sz="1400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7505700" y="3121223"/>
            <a:ext cx="8001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b="1" dirty="0"/>
              <a:t>پیامد</a:t>
            </a:r>
            <a:endParaRPr lang="en-US" sz="1400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1600200" y="4459069"/>
            <a:ext cx="99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/>
              <a:t>منابع داده‌ها</a:t>
            </a:r>
            <a:endParaRPr lang="en-US" b="1" dirty="0"/>
          </a:p>
        </p:txBody>
      </p:sp>
      <p:sp>
        <p:nvSpPr>
          <p:cNvPr id="28" name="Left Brace 27"/>
          <p:cNvSpPr/>
          <p:nvPr/>
        </p:nvSpPr>
        <p:spPr>
          <a:xfrm>
            <a:off x="2590800" y="3962400"/>
            <a:ext cx="457200" cy="1676400"/>
          </a:xfrm>
          <a:prstGeom prst="lef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3505200" y="3962400"/>
            <a:ext cx="4267200" cy="496669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fa-IR" dirty="0">
                <a:solidFill>
                  <a:schemeClr val="tx1"/>
                </a:solidFill>
              </a:rPr>
              <a:t>مصاحبه با بیمار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4495800" y="4552265"/>
            <a:ext cx="3276600" cy="496669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fa-IR" dirty="0">
                <a:solidFill>
                  <a:schemeClr val="tx1"/>
                </a:solidFill>
              </a:rPr>
              <a:t>پرونده‌های پزشکی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6705600" y="5142131"/>
            <a:ext cx="1066800" cy="496669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fa-IR" sz="1400" dirty="0">
                <a:solidFill>
                  <a:schemeClr val="tx1"/>
                </a:solidFill>
              </a:rPr>
              <a:t>گزارش‌های بیمارستانی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066800" y="3124200"/>
            <a:ext cx="8001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b="1" dirty="0"/>
              <a:t>سالم</a:t>
            </a:r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41382915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 animBg="1"/>
      <p:bldP spid="29" grpId="0" animBg="1"/>
      <p:bldP spid="31" grpId="0" animBg="1"/>
      <p:bldP spid="3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7315200" cy="1143000"/>
          </a:xfrm>
        </p:spPr>
        <p:txBody>
          <a:bodyPr>
            <a:normAutofit/>
          </a:bodyPr>
          <a:lstStyle/>
          <a:p>
            <a:pPr algn="r" rtl="1"/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323652"/>
            <a:ext cx="7467600" cy="3848548"/>
          </a:xfrm>
        </p:spPr>
        <p:txBody>
          <a:bodyPr>
            <a:normAutofit/>
          </a:bodyPr>
          <a:lstStyle/>
          <a:p>
            <a:pPr marL="68580" indent="0" algn="r" rtl="1">
              <a:buNone/>
            </a:pPr>
            <a:r>
              <a:rPr lang="fa-IR" altLang="en-US" dirty="0">
                <a:solidFill>
                  <a:schemeClr val="tx1"/>
                </a:solidFill>
              </a:rPr>
              <a:t>بنابراین:</a:t>
            </a:r>
          </a:p>
          <a:p>
            <a:pPr algn="just" rtl="1"/>
            <a:r>
              <a:rPr lang="fa-IR" altLang="en-US" dirty="0">
                <a:solidFill>
                  <a:schemeClr val="tx1"/>
                </a:solidFill>
              </a:rPr>
              <a:t>وقتی که به میزان‌های یک بیماری خاص مراجعه می‌کنیم، قبل از آنکه آن را تفسیر کرده و یا اقداماتی دیگر در آن مورد انجام دهیم، باید به </a:t>
            </a:r>
            <a:r>
              <a:rPr lang="fa-IR" altLang="en-US" dirty="0">
                <a:solidFill>
                  <a:srgbClr val="C00000"/>
                </a:solidFill>
              </a:rPr>
              <a:t>منبع جمع‌آوری اطلاعات</a:t>
            </a:r>
            <a:r>
              <a:rPr lang="fa-IR" altLang="en-US" dirty="0">
                <a:solidFill>
                  <a:schemeClr val="tx1"/>
                </a:solidFill>
              </a:rPr>
              <a:t> آن توجه داشته باشیم.</a:t>
            </a:r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43215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7315200" cy="1143000"/>
          </a:xfrm>
        </p:spPr>
        <p:txBody>
          <a:bodyPr>
            <a:normAutofit/>
          </a:bodyPr>
          <a:lstStyle/>
          <a:p>
            <a:pPr algn="r" rtl="1"/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323652"/>
            <a:ext cx="7467600" cy="3848548"/>
          </a:xfrm>
        </p:spPr>
        <p:txBody>
          <a:bodyPr>
            <a:normAutofit/>
          </a:bodyPr>
          <a:lstStyle/>
          <a:p>
            <a:pPr algn="r" rtl="1"/>
            <a:r>
              <a:rPr lang="fa-IR" altLang="en-US" dirty="0"/>
              <a:t>وقوع بیماری را می‌توان با استفاده از میزان‌ها، نسبت‌ها و تناسب‌ها اندازه‌گیری کرد.</a:t>
            </a:r>
          </a:p>
          <a:p>
            <a:pPr algn="r" rtl="1"/>
            <a:endParaRPr lang="fa-IR" altLang="en-US" dirty="0">
              <a:solidFill>
                <a:schemeClr val="tx1"/>
              </a:solidFill>
            </a:endParaRPr>
          </a:p>
          <a:p>
            <a:pPr algn="r" rtl="1"/>
            <a:r>
              <a:rPr lang="fa-IR" altLang="en-US" dirty="0">
                <a:solidFill>
                  <a:schemeClr val="tx1"/>
                </a:solidFill>
              </a:rPr>
              <a:t>میزان‌ها سرعت وقوع بیماری را در جامعه نشان می‌دهند.</a:t>
            </a:r>
          </a:p>
          <a:p>
            <a:pPr algn="r" rtl="1"/>
            <a:endParaRPr lang="fa-IR" altLang="en-US" dirty="0">
              <a:solidFill>
                <a:schemeClr val="tx1"/>
              </a:solidFill>
            </a:endParaRPr>
          </a:p>
          <a:p>
            <a:pPr algn="r" rtl="1"/>
            <a:r>
              <a:rPr lang="fa-IR" altLang="en-US" dirty="0">
                <a:solidFill>
                  <a:schemeClr val="tx1"/>
                </a:solidFill>
              </a:rPr>
              <a:t>نسبت‌ها به ما می‌گویند که چه کسری از جامعه تحت تاثیر آن پدیده قرار گرفته است.</a:t>
            </a:r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160642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4648201" y="2708476"/>
            <a:ext cx="3398520" cy="1702160"/>
          </a:xfrm>
        </p:spPr>
        <p:txBody>
          <a:bodyPr/>
          <a:lstStyle/>
          <a:p>
            <a:pPr algn="r" rtl="1"/>
            <a:r>
              <a:rPr lang="fa-IR" b="1" dirty="0"/>
              <a:t>معیارهای</a:t>
            </a:r>
            <a:br>
              <a:rPr lang="fa-IR" b="1" dirty="0"/>
            </a:br>
            <a:r>
              <a:rPr lang="fa-IR" b="1" dirty="0"/>
              <a:t>ابتلا به بیماری</a:t>
            </a:r>
            <a:endParaRPr lang="en-US" b="1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16259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7315200" cy="1143000"/>
          </a:xfrm>
        </p:spPr>
        <p:txBody>
          <a:bodyPr>
            <a:normAutofit/>
          </a:bodyPr>
          <a:lstStyle/>
          <a:p>
            <a:pPr algn="r" rtl="1"/>
            <a:r>
              <a:rPr lang="fa-IR" b="1" dirty="0"/>
              <a:t>بروز </a:t>
            </a:r>
            <a:r>
              <a:rPr lang="en-US" b="1" dirty="0"/>
              <a:t>(Incidence)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323652"/>
            <a:ext cx="7467600" cy="3848548"/>
          </a:xfrm>
        </p:spPr>
        <p:txBody>
          <a:bodyPr>
            <a:normAutofit/>
          </a:bodyPr>
          <a:lstStyle/>
          <a:p>
            <a:pPr algn="r" rtl="1"/>
            <a:r>
              <a:rPr lang="fa-IR" altLang="en-US" dirty="0"/>
              <a:t>تعداد موارد </a:t>
            </a:r>
            <a:r>
              <a:rPr lang="fa-IR" altLang="en-US" b="1" dirty="0">
                <a:solidFill>
                  <a:srgbClr val="C00000"/>
                </a:solidFill>
              </a:rPr>
              <a:t>جدید</a:t>
            </a:r>
            <a:r>
              <a:rPr lang="fa-IR" altLang="en-US" dirty="0"/>
              <a:t> ابتلا به یک بیماری در محدوده زمانی خاص در جمعیتی که در مواجهه خطر ابتلا به آن بیماری بوده است.</a:t>
            </a:r>
          </a:p>
          <a:p>
            <a:pPr algn="r" rtl="1"/>
            <a:endParaRPr lang="fa-IR" altLang="en-US" dirty="0">
              <a:solidFill>
                <a:schemeClr val="tx1"/>
              </a:solidFill>
            </a:endParaRPr>
          </a:p>
          <a:p>
            <a:pPr algn="r" rtl="1"/>
            <a:endParaRPr lang="fa-IR" altLang="en-US" dirty="0">
              <a:solidFill>
                <a:schemeClr val="tx1"/>
              </a:solidFill>
            </a:endParaRPr>
          </a:p>
          <a:p>
            <a:pPr algn="r" rtl="1"/>
            <a:endParaRPr lang="fa-IR" altLang="en-US" dirty="0">
              <a:solidFill>
                <a:schemeClr val="tx1"/>
              </a:solidFill>
            </a:endParaRPr>
          </a:p>
          <a:p>
            <a:pPr algn="r" rtl="1"/>
            <a:endParaRPr lang="fa-IR" altLang="en-US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8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685800" y="4355068"/>
            <a:ext cx="685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dirty="0"/>
              <a:t>بروز</a:t>
            </a:r>
            <a:endParaRPr lang="en-US" sz="1600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1295400" y="4495800"/>
            <a:ext cx="2286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1295400" y="4572000"/>
            <a:ext cx="2286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1676400" y="4572000"/>
            <a:ext cx="5867400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2133600" y="4188023"/>
            <a:ext cx="4648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en-US" sz="1400" dirty="0"/>
              <a:t>تعداد موارد جدید ابتلا به یک بیماری در محدوده زمانی خاص </a:t>
            </a:r>
            <a:endParaRPr lang="en-US" sz="1400" dirty="0"/>
          </a:p>
        </p:txBody>
      </p:sp>
      <p:sp>
        <p:nvSpPr>
          <p:cNvPr id="18" name="TextBox 17"/>
          <p:cNvSpPr txBox="1"/>
          <p:nvPr/>
        </p:nvSpPr>
        <p:spPr>
          <a:xfrm>
            <a:off x="1676400" y="4648200"/>
            <a:ext cx="5791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400" dirty="0"/>
              <a:t>تعداد افرادی که در آن محدوده زمانی خاص در خطر ابتلا به آن بیماری بوده اند</a:t>
            </a:r>
            <a:endParaRPr lang="en-US" sz="1400" dirty="0"/>
          </a:p>
        </p:txBody>
      </p:sp>
      <p:cxnSp>
        <p:nvCxnSpPr>
          <p:cNvPr id="21" name="Straight Connector 20"/>
          <p:cNvCxnSpPr/>
          <p:nvPr/>
        </p:nvCxnSpPr>
        <p:spPr>
          <a:xfrm>
            <a:off x="7620000" y="4465320"/>
            <a:ext cx="182880" cy="18288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>
            <a:off x="7620000" y="4465320"/>
            <a:ext cx="182880" cy="18288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7848600" y="4341911"/>
            <a:ext cx="304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k</a:t>
            </a:r>
          </a:p>
        </p:txBody>
      </p:sp>
    </p:spTree>
    <p:extLst>
      <p:ext uri="{BB962C8B-B14F-4D97-AF65-F5344CB8AC3E}">
        <p14:creationId xmlns:p14="http://schemas.microsoft.com/office/powerpoint/2010/main" val="21088445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7315200" cy="1143000"/>
          </a:xfrm>
        </p:spPr>
        <p:txBody>
          <a:bodyPr>
            <a:normAutofit/>
          </a:bodyPr>
          <a:lstStyle/>
          <a:p>
            <a:pPr algn="r" rtl="1"/>
            <a:r>
              <a:rPr lang="fa-IR" b="1" dirty="0"/>
              <a:t>چند نکته درباره بروز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323652"/>
            <a:ext cx="7467600" cy="3848548"/>
          </a:xfrm>
        </p:spPr>
        <p:txBody>
          <a:bodyPr>
            <a:normAutofit/>
          </a:bodyPr>
          <a:lstStyle/>
          <a:p>
            <a:pPr algn="just" rtl="1"/>
            <a:r>
              <a:rPr lang="fa-IR" altLang="en-US" dirty="0">
                <a:solidFill>
                  <a:schemeClr val="tx1"/>
                </a:solidFill>
              </a:rPr>
              <a:t>این معیار، اندازه‌ای از یک </a:t>
            </a:r>
            <a:r>
              <a:rPr lang="fa-IR" altLang="en-US" b="1" dirty="0">
                <a:solidFill>
                  <a:schemeClr val="tx1"/>
                </a:solidFill>
              </a:rPr>
              <a:t>خطر</a:t>
            </a:r>
            <a:r>
              <a:rPr lang="fa-IR" altLang="en-US" dirty="0">
                <a:solidFill>
                  <a:schemeClr val="tx1"/>
                </a:solidFill>
              </a:rPr>
              <a:t> را می‌سنجد (تغییر حالت از بیمار نبودن به مرحله بیمار شدن).</a:t>
            </a:r>
          </a:p>
          <a:p>
            <a:pPr algn="just" rtl="1"/>
            <a:r>
              <a:rPr lang="fa-IR" altLang="en-US" dirty="0">
                <a:solidFill>
                  <a:schemeClr val="tx1"/>
                </a:solidFill>
              </a:rPr>
              <a:t>می‌توان این خطر را در گروه‌های جمعیتی مختلف (گروه سنی خاص، مردها، زن‌ها، مواجهه خاص و ...) بررسی کرد.</a:t>
            </a:r>
            <a:endParaRPr lang="en-US" altLang="en-US" dirty="0">
              <a:solidFill>
                <a:schemeClr val="tx1"/>
              </a:solidFill>
            </a:endParaRPr>
          </a:p>
          <a:p>
            <a:pPr algn="just" rtl="1"/>
            <a:r>
              <a:rPr lang="fa-IR" altLang="en-US" b="1" dirty="0">
                <a:solidFill>
                  <a:schemeClr val="tx1"/>
                </a:solidFill>
              </a:rPr>
              <a:t>مخرج فرمول</a:t>
            </a:r>
            <a:r>
              <a:rPr lang="fa-IR" altLang="en-US" dirty="0">
                <a:solidFill>
                  <a:schemeClr val="tx1"/>
                </a:solidFill>
              </a:rPr>
              <a:t> محاسبه بروز شامل افرادی است که در معرض خطر ابتلا به بیماری هستند.</a:t>
            </a:r>
          </a:p>
          <a:p>
            <a:pPr algn="just" rtl="1"/>
            <a:r>
              <a:rPr lang="fa-IR" altLang="en-US" b="1" dirty="0">
                <a:solidFill>
                  <a:schemeClr val="tx1"/>
                </a:solidFill>
              </a:rPr>
              <a:t>زمان</a:t>
            </a:r>
            <a:r>
              <a:rPr lang="fa-IR" altLang="en-US" dirty="0">
                <a:solidFill>
                  <a:schemeClr val="tx1"/>
                </a:solidFill>
              </a:rPr>
              <a:t> از نکات مهمی است که باید در مخرج کسر مورد توجه باشد.</a:t>
            </a:r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206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1743</TotalTime>
  <Words>1158</Words>
  <Application>Microsoft Office PowerPoint</Application>
  <PresentationFormat>On-screen Show (4:3)</PresentationFormat>
  <Paragraphs>171</Paragraphs>
  <Slides>27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5" baseType="lpstr">
      <vt:lpstr>B Titr</vt:lpstr>
      <vt:lpstr>Calibri</vt:lpstr>
      <vt:lpstr>Century Gothic</vt:lpstr>
      <vt:lpstr>SPC MarkersBullets</vt:lpstr>
      <vt:lpstr>Times New Roman</vt:lpstr>
      <vt:lpstr>Wingdings</vt:lpstr>
      <vt:lpstr>Wingdings 2</vt:lpstr>
      <vt:lpstr>Austin</vt:lpstr>
      <vt:lpstr>PowerPoint Presentation</vt:lpstr>
      <vt:lpstr> اندازه‌گیری وقوع بیماریها</vt:lpstr>
      <vt:lpstr>PowerPoint Presentation</vt:lpstr>
      <vt:lpstr>خط زمانی پیشرفت بیماری و بعضی منابع اطلاعاتی</vt:lpstr>
      <vt:lpstr>PowerPoint Presentation</vt:lpstr>
      <vt:lpstr>PowerPoint Presentation</vt:lpstr>
      <vt:lpstr>معیارهای ابتلا به بیماری</vt:lpstr>
      <vt:lpstr>بروز (Incidence)</vt:lpstr>
      <vt:lpstr>چند نکته درباره بروز</vt:lpstr>
      <vt:lpstr>انواع بروز</vt:lpstr>
      <vt:lpstr>بروز تجمعی</vt:lpstr>
      <vt:lpstr>PowerPoint Presentation</vt:lpstr>
      <vt:lpstr>معایب بروز تجمعی</vt:lpstr>
      <vt:lpstr>تراکم بروز (میزان بروز)</vt:lpstr>
      <vt:lpstr>میزان بروز شخص - زمان</vt:lpstr>
      <vt:lpstr>PowerPoint Presentation</vt:lpstr>
      <vt:lpstr>موارد استفاده از بروز</vt:lpstr>
      <vt:lpstr>PowerPoint Presentation</vt:lpstr>
      <vt:lpstr>شیوع (Prevalence)</vt:lpstr>
      <vt:lpstr>انواع شیوع</vt:lpstr>
      <vt:lpstr>موارد استفاده از شیوع</vt:lpstr>
      <vt:lpstr>عوامل موثر بر شیوع</vt:lpstr>
      <vt:lpstr>مثال</vt:lpstr>
      <vt:lpstr>رابطه بروز و شیوع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Asus</dc:creator>
  <cp:lastModifiedBy>Ali</cp:lastModifiedBy>
  <cp:revision>455</cp:revision>
  <dcterms:created xsi:type="dcterms:W3CDTF">2017-02-10T12:31:03Z</dcterms:created>
  <dcterms:modified xsi:type="dcterms:W3CDTF">2025-10-26T23:22:59Z</dcterms:modified>
</cp:coreProperties>
</file>